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6"/>
  </p:notesMasterIdLst>
  <p:sldIdLst>
    <p:sldId id="256" r:id="rId2"/>
    <p:sldId id="257" r:id="rId3"/>
    <p:sldId id="299" r:id="rId4"/>
    <p:sldId id="296" r:id="rId5"/>
    <p:sldId id="297" r:id="rId6"/>
    <p:sldId id="300" r:id="rId7"/>
    <p:sldId id="301" r:id="rId8"/>
    <p:sldId id="304" r:id="rId9"/>
    <p:sldId id="305" r:id="rId10"/>
    <p:sldId id="306" r:id="rId11"/>
    <p:sldId id="307" r:id="rId12"/>
    <p:sldId id="264" r:id="rId13"/>
    <p:sldId id="309" r:id="rId14"/>
    <p:sldId id="311" r:id="rId15"/>
  </p:sldIdLst>
  <p:sldSz cx="9144000" cy="5143500" type="screen16x9"/>
  <p:notesSz cx="6858000" cy="9144000"/>
  <p:embeddedFontLst>
    <p:embeddedFont>
      <p:font typeface="Cabin" panose="020B0604020202020204" charset="0"/>
      <p:regular r:id="rId17"/>
      <p:bold r:id="rId18"/>
      <p:italic r:id="rId19"/>
      <p:boldItalic r:id="rId20"/>
    </p:embeddedFont>
    <p:embeddedFont>
      <p:font typeface="Cambria" panose="02040503050406030204" pitchFamily="18" charset="0"/>
      <p:regular r:id="rId21"/>
      <p:bold r:id="rId22"/>
      <p:italic r:id="rId23"/>
      <p:boldItalic r:id="rId24"/>
    </p:embeddedFont>
    <p:embeddedFont>
      <p:font typeface="Open Sans" panose="020B0606030504020204" pitchFamily="34" charset="0"/>
      <p:regular r:id="rId25"/>
      <p:bold r:id="rId26"/>
      <p:italic r:id="rId27"/>
      <p:boldItalic r:id="rId28"/>
    </p:embeddedFont>
    <p:embeddedFont>
      <p:font typeface="Raleway" pitchFamily="2" charset="0"/>
      <p:regular r:id="rId29"/>
      <p:bold r:id="rId30"/>
      <p:italic r:id="rId31"/>
      <p:boldItalic r:id="rId32"/>
    </p:embeddedFont>
    <p:embeddedFont>
      <p:font typeface="Sen" panose="020B0604020202020204" charset="0"/>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7FC6500-6009-4BAB-944F-8D41886887B6}">
  <a:tblStyle styleId="{77FC6500-6009-4BAB-944F-8D41886887B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B7EC0E-C8B3-42DF-9EAC-87D813541602}"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7" d="100"/>
          <a:sy n="97" d="100"/>
        </p:scale>
        <p:origin x="40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21" Type="http://schemas.openxmlformats.org/officeDocument/2006/relationships/font" Target="fonts/font5.fntdata"/><Relationship Id="rId34" Type="http://schemas.openxmlformats.org/officeDocument/2006/relationships/font" Target="fonts/font1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28664d9e12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28664d9e12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28664d9e12e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8664d9e12e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48004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28664d9e12e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8664d9e12e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0680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287e21bd0c6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287e21bd0c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287e21bd0c6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287e21bd0c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11195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287e21bd0c6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287e21bd0c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15944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28664d9e12e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28664d9e12e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28664d9e12e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28664d9e12e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8997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28664d9e12e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28664d9e12e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96089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28664d9e12e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8664d9e12e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94613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28664d9e12e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8664d9e12e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324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28664d9e12e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28664d9e12e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00348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28664d9e12e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8664d9e12e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85172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28664d9e12e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8664d9e12e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4273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46450" y="1111325"/>
            <a:ext cx="6251100" cy="23619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5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446450" y="3622675"/>
            <a:ext cx="6251100" cy="409500"/>
          </a:xfrm>
          <a:prstGeom prst="rect">
            <a:avLst/>
          </a:prstGeom>
          <a:solidFill>
            <a:schemeClr val="accent4"/>
          </a:solid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0" y="0"/>
            <a:ext cx="9144356" cy="5143502"/>
            <a:chOff x="0" y="0"/>
            <a:chExt cx="9144356" cy="5143502"/>
          </a:xfrm>
        </p:grpSpPr>
        <p:grpSp>
          <p:nvGrpSpPr>
            <p:cNvPr id="12" name="Google Shape;12;p2"/>
            <p:cNvGrpSpPr/>
            <p:nvPr/>
          </p:nvGrpSpPr>
          <p:grpSpPr>
            <a:xfrm>
              <a:off x="0" y="0"/>
              <a:ext cx="9144356" cy="154498"/>
              <a:chOff x="0" y="0"/>
              <a:chExt cx="9144356" cy="154498"/>
            </a:xfrm>
          </p:grpSpPr>
          <p:sp>
            <p:nvSpPr>
              <p:cNvPr id="13" name="Google Shape;13;p2"/>
              <p:cNvSpPr/>
              <p:nvPr/>
            </p:nvSpPr>
            <p:spPr>
              <a:xfrm>
                <a:off x="0" y="0"/>
                <a:ext cx="1145830" cy="154498"/>
              </a:xfrm>
              <a:custGeom>
                <a:avLst/>
                <a:gdLst/>
                <a:ahLst/>
                <a:cxnLst/>
                <a:rect l="l" t="t" r="r" b="b"/>
                <a:pathLst>
                  <a:path w="15639" h="6226" extrusionOk="0">
                    <a:moveTo>
                      <a:pt x="0" y="0"/>
                    </a:moveTo>
                    <a:lnTo>
                      <a:pt x="0" y="6226"/>
                    </a:lnTo>
                    <a:lnTo>
                      <a:pt x="15638" y="6226"/>
                    </a:lnTo>
                    <a:lnTo>
                      <a:pt x="156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142771" y="0"/>
                <a:ext cx="1145830" cy="154498"/>
              </a:xfrm>
              <a:custGeom>
                <a:avLst/>
                <a:gdLst/>
                <a:ahLst/>
                <a:cxnLst/>
                <a:rect l="l" t="t" r="r" b="b"/>
                <a:pathLst>
                  <a:path w="15639" h="6226" extrusionOk="0">
                    <a:moveTo>
                      <a:pt x="0" y="0"/>
                    </a:moveTo>
                    <a:lnTo>
                      <a:pt x="0" y="6226"/>
                    </a:lnTo>
                    <a:lnTo>
                      <a:pt x="15638" y="6226"/>
                    </a:lnTo>
                    <a:lnTo>
                      <a:pt x="15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285542" y="0"/>
                <a:ext cx="1145830" cy="154498"/>
              </a:xfrm>
              <a:custGeom>
                <a:avLst/>
                <a:gdLst/>
                <a:ahLst/>
                <a:cxnLst/>
                <a:rect l="l" t="t" r="r" b="b"/>
                <a:pathLst>
                  <a:path w="15639" h="6226" extrusionOk="0">
                    <a:moveTo>
                      <a:pt x="1" y="0"/>
                    </a:moveTo>
                    <a:lnTo>
                      <a:pt x="1" y="6226"/>
                    </a:lnTo>
                    <a:lnTo>
                      <a:pt x="15639" y="6226"/>
                    </a:lnTo>
                    <a:lnTo>
                      <a:pt x="15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428013" y="0"/>
                <a:ext cx="1145830" cy="154498"/>
              </a:xfrm>
              <a:custGeom>
                <a:avLst/>
                <a:gdLst/>
                <a:ahLst/>
                <a:cxnLst/>
                <a:rect l="l" t="t" r="r" b="b"/>
                <a:pathLst>
                  <a:path w="15639" h="6226" extrusionOk="0">
                    <a:moveTo>
                      <a:pt x="1" y="0"/>
                    </a:moveTo>
                    <a:lnTo>
                      <a:pt x="1" y="6226"/>
                    </a:lnTo>
                    <a:lnTo>
                      <a:pt x="15639" y="6226"/>
                    </a:lnTo>
                    <a:lnTo>
                      <a:pt x="15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571084" y="0"/>
                <a:ext cx="1145244" cy="154498"/>
              </a:xfrm>
              <a:custGeom>
                <a:avLst/>
                <a:gdLst/>
                <a:ahLst/>
                <a:cxnLst/>
                <a:rect l="l" t="t" r="r" b="b"/>
                <a:pathLst>
                  <a:path w="15631" h="6226" extrusionOk="0">
                    <a:moveTo>
                      <a:pt x="1" y="0"/>
                    </a:moveTo>
                    <a:lnTo>
                      <a:pt x="1" y="6226"/>
                    </a:lnTo>
                    <a:lnTo>
                      <a:pt x="15630" y="6226"/>
                    </a:lnTo>
                    <a:lnTo>
                      <a:pt x="15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713268" y="0"/>
                <a:ext cx="1145830" cy="154498"/>
              </a:xfrm>
              <a:custGeom>
                <a:avLst/>
                <a:gdLst/>
                <a:ahLst/>
                <a:cxnLst/>
                <a:rect l="l" t="t" r="r" b="b"/>
                <a:pathLst>
                  <a:path w="15639" h="6226" extrusionOk="0">
                    <a:moveTo>
                      <a:pt x="0" y="0"/>
                    </a:moveTo>
                    <a:lnTo>
                      <a:pt x="0" y="6226"/>
                    </a:lnTo>
                    <a:lnTo>
                      <a:pt x="15638" y="6226"/>
                    </a:lnTo>
                    <a:lnTo>
                      <a:pt x="156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56039" y="0"/>
                <a:ext cx="1145171" cy="154498"/>
              </a:xfrm>
              <a:custGeom>
                <a:avLst/>
                <a:gdLst/>
                <a:ahLst/>
                <a:cxnLst/>
                <a:rect l="l" t="t" r="r" b="b"/>
                <a:pathLst>
                  <a:path w="15630" h="6226" extrusionOk="0">
                    <a:moveTo>
                      <a:pt x="0" y="0"/>
                    </a:moveTo>
                    <a:lnTo>
                      <a:pt x="0" y="6226"/>
                    </a:lnTo>
                    <a:lnTo>
                      <a:pt x="15630" y="6226"/>
                    </a:lnTo>
                    <a:lnTo>
                      <a:pt x="15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998526" y="0"/>
                <a:ext cx="1145830" cy="154498"/>
              </a:xfrm>
              <a:custGeom>
                <a:avLst/>
                <a:gdLst/>
                <a:ahLst/>
                <a:cxnLst/>
                <a:rect l="l" t="t" r="r" b="b"/>
                <a:pathLst>
                  <a:path w="15639" h="6226" extrusionOk="0">
                    <a:moveTo>
                      <a:pt x="1" y="0"/>
                    </a:moveTo>
                    <a:lnTo>
                      <a:pt x="1" y="6226"/>
                    </a:lnTo>
                    <a:lnTo>
                      <a:pt x="15639" y="6226"/>
                    </a:lnTo>
                    <a:lnTo>
                      <a:pt x="156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0" y="4877075"/>
              <a:ext cx="9143981" cy="266427"/>
              <a:chOff x="0" y="4877075"/>
              <a:chExt cx="9143981" cy="266427"/>
            </a:xfrm>
          </p:grpSpPr>
          <p:sp>
            <p:nvSpPr>
              <p:cNvPr id="22" name="Google Shape;22;p2"/>
              <p:cNvSpPr/>
              <p:nvPr/>
            </p:nvSpPr>
            <p:spPr>
              <a:xfrm>
                <a:off x="0" y="4877075"/>
                <a:ext cx="1145830" cy="266426"/>
              </a:xfrm>
              <a:custGeom>
                <a:avLst/>
                <a:gdLst/>
                <a:ahLst/>
                <a:cxnLst/>
                <a:rect l="l" t="t" r="r" b="b"/>
                <a:pathLst>
                  <a:path w="15639" h="6226" extrusionOk="0">
                    <a:moveTo>
                      <a:pt x="0" y="0"/>
                    </a:moveTo>
                    <a:lnTo>
                      <a:pt x="0" y="6226"/>
                    </a:lnTo>
                    <a:lnTo>
                      <a:pt x="15638" y="6226"/>
                    </a:lnTo>
                    <a:lnTo>
                      <a:pt x="156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142592" y="4877076"/>
                <a:ext cx="1145830" cy="266426"/>
              </a:xfrm>
              <a:custGeom>
                <a:avLst/>
                <a:gdLst/>
                <a:ahLst/>
                <a:cxnLst/>
                <a:rect l="l" t="t" r="r" b="b"/>
                <a:pathLst>
                  <a:path w="15639" h="6226" extrusionOk="0">
                    <a:moveTo>
                      <a:pt x="0" y="0"/>
                    </a:moveTo>
                    <a:lnTo>
                      <a:pt x="0" y="6226"/>
                    </a:lnTo>
                    <a:lnTo>
                      <a:pt x="15638" y="6226"/>
                    </a:lnTo>
                    <a:lnTo>
                      <a:pt x="15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285184" y="4877076"/>
                <a:ext cx="1145830" cy="266426"/>
              </a:xfrm>
              <a:custGeom>
                <a:avLst/>
                <a:gdLst/>
                <a:ahLst/>
                <a:cxnLst/>
                <a:rect l="l" t="t" r="r" b="b"/>
                <a:pathLst>
                  <a:path w="15639" h="6226" extrusionOk="0">
                    <a:moveTo>
                      <a:pt x="1" y="0"/>
                    </a:moveTo>
                    <a:lnTo>
                      <a:pt x="1" y="6226"/>
                    </a:lnTo>
                    <a:lnTo>
                      <a:pt x="15639" y="6226"/>
                    </a:lnTo>
                    <a:lnTo>
                      <a:pt x="15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427777" y="4877076"/>
                <a:ext cx="1145830" cy="266426"/>
              </a:xfrm>
              <a:custGeom>
                <a:avLst/>
                <a:gdLst/>
                <a:ahLst/>
                <a:cxnLst/>
                <a:rect l="l" t="t" r="r" b="b"/>
                <a:pathLst>
                  <a:path w="15639" h="6226" extrusionOk="0">
                    <a:moveTo>
                      <a:pt x="1" y="0"/>
                    </a:moveTo>
                    <a:lnTo>
                      <a:pt x="1" y="6226"/>
                    </a:lnTo>
                    <a:lnTo>
                      <a:pt x="15639" y="6226"/>
                    </a:lnTo>
                    <a:lnTo>
                      <a:pt x="15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570369" y="4877075"/>
                <a:ext cx="1145830" cy="266426"/>
              </a:xfrm>
              <a:custGeom>
                <a:avLst/>
                <a:gdLst/>
                <a:ahLst/>
                <a:cxnLst/>
                <a:rect l="l" t="t" r="r" b="b"/>
                <a:pathLst>
                  <a:path w="15631" h="6226" extrusionOk="0">
                    <a:moveTo>
                      <a:pt x="1" y="0"/>
                    </a:moveTo>
                    <a:lnTo>
                      <a:pt x="1" y="6226"/>
                    </a:lnTo>
                    <a:lnTo>
                      <a:pt x="15630" y="6226"/>
                    </a:lnTo>
                    <a:lnTo>
                      <a:pt x="15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12961" y="4877076"/>
                <a:ext cx="1145830" cy="266426"/>
              </a:xfrm>
              <a:custGeom>
                <a:avLst/>
                <a:gdLst/>
                <a:ahLst/>
                <a:cxnLst/>
                <a:rect l="l" t="t" r="r" b="b"/>
                <a:pathLst>
                  <a:path w="15639" h="6226" extrusionOk="0">
                    <a:moveTo>
                      <a:pt x="0" y="0"/>
                    </a:moveTo>
                    <a:lnTo>
                      <a:pt x="0" y="6226"/>
                    </a:lnTo>
                    <a:lnTo>
                      <a:pt x="15638" y="6226"/>
                    </a:lnTo>
                    <a:lnTo>
                      <a:pt x="156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855553" y="4877075"/>
                <a:ext cx="1145835" cy="266426"/>
              </a:xfrm>
              <a:custGeom>
                <a:avLst/>
                <a:gdLst/>
                <a:ahLst/>
                <a:cxnLst/>
                <a:rect l="l" t="t" r="r" b="b"/>
                <a:pathLst>
                  <a:path w="15630" h="6226" extrusionOk="0">
                    <a:moveTo>
                      <a:pt x="0" y="0"/>
                    </a:moveTo>
                    <a:lnTo>
                      <a:pt x="0" y="6226"/>
                    </a:lnTo>
                    <a:lnTo>
                      <a:pt x="15630" y="6226"/>
                    </a:lnTo>
                    <a:lnTo>
                      <a:pt x="15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998151" y="4877076"/>
                <a:ext cx="1145830" cy="266426"/>
              </a:xfrm>
              <a:custGeom>
                <a:avLst/>
                <a:gdLst/>
                <a:ahLst/>
                <a:cxnLst/>
                <a:rect l="l" t="t" r="r" b="b"/>
                <a:pathLst>
                  <a:path w="15639" h="6226" extrusionOk="0">
                    <a:moveTo>
                      <a:pt x="1" y="0"/>
                    </a:moveTo>
                    <a:lnTo>
                      <a:pt x="1" y="6226"/>
                    </a:lnTo>
                    <a:lnTo>
                      <a:pt x="15639" y="6226"/>
                    </a:lnTo>
                    <a:lnTo>
                      <a:pt x="156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580"/>
        <p:cNvGrpSpPr/>
        <p:nvPr/>
      </p:nvGrpSpPr>
      <p:grpSpPr>
        <a:xfrm>
          <a:off x="0" y="0"/>
          <a:ext cx="0" cy="0"/>
          <a:chOff x="0" y="0"/>
          <a:chExt cx="0" cy="0"/>
        </a:xfrm>
      </p:grpSpPr>
      <p:grpSp>
        <p:nvGrpSpPr>
          <p:cNvPr id="581" name="Google Shape;581;p25"/>
          <p:cNvGrpSpPr/>
          <p:nvPr/>
        </p:nvGrpSpPr>
        <p:grpSpPr>
          <a:xfrm flipH="1">
            <a:off x="263525" y="200925"/>
            <a:ext cx="8567424" cy="4597800"/>
            <a:chOff x="263525" y="200925"/>
            <a:chExt cx="8567424" cy="4597800"/>
          </a:xfrm>
        </p:grpSpPr>
        <p:grpSp>
          <p:nvGrpSpPr>
            <p:cNvPr id="582" name="Google Shape;582;p25"/>
            <p:cNvGrpSpPr/>
            <p:nvPr/>
          </p:nvGrpSpPr>
          <p:grpSpPr>
            <a:xfrm rot="5400000">
              <a:off x="-46250" y="510700"/>
              <a:ext cx="774050" cy="154499"/>
              <a:chOff x="998850" y="974175"/>
              <a:chExt cx="774050" cy="154499"/>
            </a:xfrm>
          </p:grpSpPr>
          <p:sp>
            <p:nvSpPr>
              <p:cNvPr id="583" name="Google Shape;583;p25"/>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5"/>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5"/>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5"/>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5"/>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25"/>
            <p:cNvGrpSpPr/>
            <p:nvPr/>
          </p:nvGrpSpPr>
          <p:grpSpPr>
            <a:xfrm rot="-5400000">
              <a:off x="8366675" y="4334450"/>
              <a:ext cx="774050" cy="154499"/>
              <a:chOff x="998850" y="974175"/>
              <a:chExt cx="774050" cy="154499"/>
            </a:xfrm>
          </p:grpSpPr>
          <p:sp>
            <p:nvSpPr>
              <p:cNvPr id="589" name="Google Shape;589;p25"/>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5"/>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5"/>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5"/>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5"/>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4" name="Google Shape;594;p25"/>
          <p:cNvGrpSpPr/>
          <p:nvPr/>
        </p:nvGrpSpPr>
        <p:grpSpPr>
          <a:xfrm>
            <a:off x="263525" y="266700"/>
            <a:ext cx="8418800" cy="4443050"/>
            <a:chOff x="191950" y="489650"/>
            <a:chExt cx="8418800" cy="4443050"/>
          </a:xfrm>
        </p:grpSpPr>
        <p:sp>
          <p:nvSpPr>
            <p:cNvPr id="595" name="Google Shape;595;p25"/>
            <p:cNvSpPr/>
            <p:nvPr/>
          </p:nvSpPr>
          <p:spPr>
            <a:xfrm>
              <a:off x="191950" y="489650"/>
              <a:ext cx="288000" cy="2880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6" name="Google Shape;596;p25"/>
            <p:cNvSpPr/>
            <p:nvPr/>
          </p:nvSpPr>
          <p:spPr>
            <a:xfrm>
              <a:off x="8408250" y="4730200"/>
              <a:ext cx="202500" cy="2025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597" name="Google Shape;597;p25"/>
          <p:cNvGrpSpPr/>
          <p:nvPr/>
        </p:nvGrpSpPr>
        <p:grpSpPr>
          <a:xfrm>
            <a:off x="0" y="4877075"/>
            <a:ext cx="9143981" cy="266427"/>
            <a:chOff x="0" y="4877075"/>
            <a:chExt cx="9143981" cy="266427"/>
          </a:xfrm>
        </p:grpSpPr>
        <p:sp>
          <p:nvSpPr>
            <p:cNvPr id="598" name="Google Shape;598;p25"/>
            <p:cNvSpPr/>
            <p:nvPr/>
          </p:nvSpPr>
          <p:spPr>
            <a:xfrm>
              <a:off x="0" y="4877075"/>
              <a:ext cx="1145830" cy="266426"/>
            </a:xfrm>
            <a:custGeom>
              <a:avLst/>
              <a:gdLst/>
              <a:ahLst/>
              <a:cxnLst/>
              <a:rect l="l" t="t" r="r" b="b"/>
              <a:pathLst>
                <a:path w="15639" h="6226" extrusionOk="0">
                  <a:moveTo>
                    <a:pt x="0" y="0"/>
                  </a:moveTo>
                  <a:lnTo>
                    <a:pt x="0" y="6226"/>
                  </a:lnTo>
                  <a:lnTo>
                    <a:pt x="15638" y="6226"/>
                  </a:lnTo>
                  <a:lnTo>
                    <a:pt x="156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5"/>
            <p:cNvSpPr/>
            <p:nvPr/>
          </p:nvSpPr>
          <p:spPr>
            <a:xfrm>
              <a:off x="1142592" y="4877076"/>
              <a:ext cx="1145830" cy="266426"/>
            </a:xfrm>
            <a:custGeom>
              <a:avLst/>
              <a:gdLst/>
              <a:ahLst/>
              <a:cxnLst/>
              <a:rect l="l" t="t" r="r" b="b"/>
              <a:pathLst>
                <a:path w="15639" h="6226" extrusionOk="0">
                  <a:moveTo>
                    <a:pt x="0" y="0"/>
                  </a:moveTo>
                  <a:lnTo>
                    <a:pt x="0" y="6226"/>
                  </a:lnTo>
                  <a:lnTo>
                    <a:pt x="15638" y="6226"/>
                  </a:lnTo>
                  <a:lnTo>
                    <a:pt x="15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5"/>
            <p:cNvSpPr/>
            <p:nvPr/>
          </p:nvSpPr>
          <p:spPr>
            <a:xfrm>
              <a:off x="2285184" y="4877076"/>
              <a:ext cx="1145830" cy="266426"/>
            </a:xfrm>
            <a:custGeom>
              <a:avLst/>
              <a:gdLst/>
              <a:ahLst/>
              <a:cxnLst/>
              <a:rect l="l" t="t" r="r" b="b"/>
              <a:pathLst>
                <a:path w="15639" h="6226" extrusionOk="0">
                  <a:moveTo>
                    <a:pt x="1" y="0"/>
                  </a:moveTo>
                  <a:lnTo>
                    <a:pt x="1" y="6226"/>
                  </a:lnTo>
                  <a:lnTo>
                    <a:pt x="15639" y="6226"/>
                  </a:lnTo>
                  <a:lnTo>
                    <a:pt x="15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5"/>
            <p:cNvSpPr/>
            <p:nvPr/>
          </p:nvSpPr>
          <p:spPr>
            <a:xfrm>
              <a:off x="3427777" y="4877076"/>
              <a:ext cx="1145830" cy="266426"/>
            </a:xfrm>
            <a:custGeom>
              <a:avLst/>
              <a:gdLst/>
              <a:ahLst/>
              <a:cxnLst/>
              <a:rect l="l" t="t" r="r" b="b"/>
              <a:pathLst>
                <a:path w="15639" h="6226" extrusionOk="0">
                  <a:moveTo>
                    <a:pt x="1" y="0"/>
                  </a:moveTo>
                  <a:lnTo>
                    <a:pt x="1" y="6226"/>
                  </a:lnTo>
                  <a:lnTo>
                    <a:pt x="15639" y="6226"/>
                  </a:lnTo>
                  <a:lnTo>
                    <a:pt x="15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5"/>
            <p:cNvSpPr/>
            <p:nvPr/>
          </p:nvSpPr>
          <p:spPr>
            <a:xfrm>
              <a:off x="4570369" y="4877075"/>
              <a:ext cx="1145830" cy="266426"/>
            </a:xfrm>
            <a:custGeom>
              <a:avLst/>
              <a:gdLst/>
              <a:ahLst/>
              <a:cxnLst/>
              <a:rect l="l" t="t" r="r" b="b"/>
              <a:pathLst>
                <a:path w="15631" h="6226" extrusionOk="0">
                  <a:moveTo>
                    <a:pt x="1" y="0"/>
                  </a:moveTo>
                  <a:lnTo>
                    <a:pt x="1" y="6226"/>
                  </a:lnTo>
                  <a:lnTo>
                    <a:pt x="15630" y="6226"/>
                  </a:lnTo>
                  <a:lnTo>
                    <a:pt x="15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5"/>
            <p:cNvSpPr/>
            <p:nvPr/>
          </p:nvSpPr>
          <p:spPr>
            <a:xfrm>
              <a:off x="5712961" y="4877076"/>
              <a:ext cx="1145830" cy="266426"/>
            </a:xfrm>
            <a:custGeom>
              <a:avLst/>
              <a:gdLst/>
              <a:ahLst/>
              <a:cxnLst/>
              <a:rect l="l" t="t" r="r" b="b"/>
              <a:pathLst>
                <a:path w="15639" h="6226" extrusionOk="0">
                  <a:moveTo>
                    <a:pt x="0" y="0"/>
                  </a:moveTo>
                  <a:lnTo>
                    <a:pt x="0" y="6226"/>
                  </a:lnTo>
                  <a:lnTo>
                    <a:pt x="15638" y="6226"/>
                  </a:lnTo>
                  <a:lnTo>
                    <a:pt x="156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5"/>
            <p:cNvSpPr/>
            <p:nvPr/>
          </p:nvSpPr>
          <p:spPr>
            <a:xfrm>
              <a:off x="6855553" y="4877075"/>
              <a:ext cx="1145835" cy="266426"/>
            </a:xfrm>
            <a:custGeom>
              <a:avLst/>
              <a:gdLst/>
              <a:ahLst/>
              <a:cxnLst/>
              <a:rect l="l" t="t" r="r" b="b"/>
              <a:pathLst>
                <a:path w="15630" h="6226" extrusionOk="0">
                  <a:moveTo>
                    <a:pt x="0" y="0"/>
                  </a:moveTo>
                  <a:lnTo>
                    <a:pt x="0" y="6226"/>
                  </a:lnTo>
                  <a:lnTo>
                    <a:pt x="15630" y="6226"/>
                  </a:lnTo>
                  <a:lnTo>
                    <a:pt x="15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5"/>
            <p:cNvSpPr/>
            <p:nvPr/>
          </p:nvSpPr>
          <p:spPr>
            <a:xfrm>
              <a:off x="7998151" y="4877076"/>
              <a:ext cx="1145830" cy="266426"/>
            </a:xfrm>
            <a:custGeom>
              <a:avLst/>
              <a:gdLst/>
              <a:ahLst/>
              <a:cxnLst/>
              <a:rect l="l" t="t" r="r" b="b"/>
              <a:pathLst>
                <a:path w="15639" h="6226" extrusionOk="0">
                  <a:moveTo>
                    <a:pt x="1" y="0"/>
                  </a:moveTo>
                  <a:lnTo>
                    <a:pt x="1" y="6226"/>
                  </a:lnTo>
                  <a:lnTo>
                    <a:pt x="15639" y="6226"/>
                  </a:lnTo>
                  <a:lnTo>
                    <a:pt x="156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7"/>
        <p:cNvGrpSpPr/>
        <p:nvPr/>
      </p:nvGrpSpPr>
      <p:grpSpPr>
        <a:xfrm>
          <a:off x="0" y="0"/>
          <a:ext cx="0" cy="0"/>
          <a:chOff x="0" y="0"/>
          <a:chExt cx="0" cy="0"/>
        </a:xfrm>
      </p:grpSpPr>
      <p:sp>
        <p:nvSpPr>
          <p:cNvPr id="58" name="Google Shape;5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9" name="Google Shape;59;p4"/>
          <p:cNvSpPr txBox="1">
            <a:spLocks noGrp="1"/>
          </p:cNvSpPr>
          <p:nvPr>
            <p:ph type="body" idx="1"/>
          </p:nvPr>
        </p:nvSpPr>
        <p:spPr>
          <a:xfrm>
            <a:off x="720000" y="1152475"/>
            <a:ext cx="7704000" cy="45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grpSp>
        <p:nvGrpSpPr>
          <p:cNvPr id="60" name="Google Shape;60;p4"/>
          <p:cNvGrpSpPr/>
          <p:nvPr/>
        </p:nvGrpSpPr>
        <p:grpSpPr>
          <a:xfrm>
            <a:off x="-137100" y="699550"/>
            <a:ext cx="774050" cy="154499"/>
            <a:chOff x="998850" y="974175"/>
            <a:chExt cx="774050" cy="154499"/>
          </a:xfrm>
        </p:grpSpPr>
        <p:sp>
          <p:nvSpPr>
            <p:cNvPr id="61" name="Google Shape;61;p4"/>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4"/>
          <p:cNvGrpSpPr/>
          <p:nvPr/>
        </p:nvGrpSpPr>
        <p:grpSpPr>
          <a:xfrm>
            <a:off x="114325" y="251500"/>
            <a:ext cx="8682400" cy="4271175"/>
            <a:chOff x="114325" y="251500"/>
            <a:chExt cx="8682400" cy="4271175"/>
          </a:xfrm>
        </p:grpSpPr>
        <p:sp>
          <p:nvSpPr>
            <p:cNvPr id="67" name="Google Shape;67;p4"/>
            <p:cNvSpPr/>
            <p:nvPr/>
          </p:nvSpPr>
          <p:spPr>
            <a:xfrm>
              <a:off x="114325" y="4060975"/>
              <a:ext cx="461700" cy="4617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8" name="Google Shape;68;p4"/>
            <p:cNvSpPr/>
            <p:nvPr/>
          </p:nvSpPr>
          <p:spPr>
            <a:xfrm>
              <a:off x="8513225" y="251500"/>
              <a:ext cx="283500" cy="2835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69" name="Google Shape;69;p4"/>
          <p:cNvGrpSpPr/>
          <p:nvPr/>
        </p:nvGrpSpPr>
        <p:grpSpPr>
          <a:xfrm>
            <a:off x="-175" y="4989000"/>
            <a:ext cx="9144356" cy="154498"/>
            <a:chOff x="0" y="0"/>
            <a:chExt cx="9144356" cy="154498"/>
          </a:xfrm>
        </p:grpSpPr>
        <p:sp>
          <p:nvSpPr>
            <p:cNvPr id="70" name="Google Shape;70;p4"/>
            <p:cNvSpPr/>
            <p:nvPr/>
          </p:nvSpPr>
          <p:spPr>
            <a:xfrm>
              <a:off x="0" y="0"/>
              <a:ext cx="1145830" cy="154498"/>
            </a:xfrm>
            <a:custGeom>
              <a:avLst/>
              <a:gdLst/>
              <a:ahLst/>
              <a:cxnLst/>
              <a:rect l="l" t="t" r="r" b="b"/>
              <a:pathLst>
                <a:path w="15639" h="6226" extrusionOk="0">
                  <a:moveTo>
                    <a:pt x="0" y="0"/>
                  </a:moveTo>
                  <a:lnTo>
                    <a:pt x="0" y="6226"/>
                  </a:lnTo>
                  <a:lnTo>
                    <a:pt x="15638" y="6226"/>
                  </a:lnTo>
                  <a:lnTo>
                    <a:pt x="156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1142771" y="0"/>
              <a:ext cx="1145830" cy="154498"/>
            </a:xfrm>
            <a:custGeom>
              <a:avLst/>
              <a:gdLst/>
              <a:ahLst/>
              <a:cxnLst/>
              <a:rect l="l" t="t" r="r" b="b"/>
              <a:pathLst>
                <a:path w="15639" h="6226" extrusionOk="0">
                  <a:moveTo>
                    <a:pt x="0" y="0"/>
                  </a:moveTo>
                  <a:lnTo>
                    <a:pt x="0" y="6226"/>
                  </a:lnTo>
                  <a:lnTo>
                    <a:pt x="15638" y="6226"/>
                  </a:lnTo>
                  <a:lnTo>
                    <a:pt x="15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2285542" y="0"/>
              <a:ext cx="1145830" cy="154498"/>
            </a:xfrm>
            <a:custGeom>
              <a:avLst/>
              <a:gdLst/>
              <a:ahLst/>
              <a:cxnLst/>
              <a:rect l="l" t="t" r="r" b="b"/>
              <a:pathLst>
                <a:path w="15639" h="6226" extrusionOk="0">
                  <a:moveTo>
                    <a:pt x="1" y="0"/>
                  </a:moveTo>
                  <a:lnTo>
                    <a:pt x="1" y="6226"/>
                  </a:lnTo>
                  <a:lnTo>
                    <a:pt x="15639" y="6226"/>
                  </a:lnTo>
                  <a:lnTo>
                    <a:pt x="15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3428013" y="0"/>
              <a:ext cx="1145830" cy="154498"/>
            </a:xfrm>
            <a:custGeom>
              <a:avLst/>
              <a:gdLst/>
              <a:ahLst/>
              <a:cxnLst/>
              <a:rect l="l" t="t" r="r" b="b"/>
              <a:pathLst>
                <a:path w="15639" h="6226" extrusionOk="0">
                  <a:moveTo>
                    <a:pt x="1" y="0"/>
                  </a:moveTo>
                  <a:lnTo>
                    <a:pt x="1" y="6226"/>
                  </a:lnTo>
                  <a:lnTo>
                    <a:pt x="15639" y="6226"/>
                  </a:lnTo>
                  <a:lnTo>
                    <a:pt x="15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4571084" y="0"/>
              <a:ext cx="1145244" cy="154498"/>
            </a:xfrm>
            <a:custGeom>
              <a:avLst/>
              <a:gdLst/>
              <a:ahLst/>
              <a:cxnLst/>
              <a:rect l="l" t="t" r="r" b="b"/>
              <a:pathLst>
                <a:path w="15631" h="6226" extrusionOk="0">
                  <a:moveTo>
                    <a:pt x="1" y="0"/>
                  </a:moveTo>
                  <a:lnTo>
                    <a:pt x="1" y="6226"/>
                  </a:lnTo>
                  <a:lnTo>
                    <a:pt x="15630" y="6226"/>
                  </a:lnTo>
                  <a:lnTo>
                    <a:pt x="15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5713268" y="0"/>
              <a:ext cx="1145830" cy="154498"/>
            </a:xfrm>
            <a:custGeom>
              <a:avLst/>
              <a:gdLst/>
              <a:ahLst/>
              <a:cxnLst/>
              <a:rect l="l" t="t" r="r" b="b"/>
              <a:pathLst>
                <a:path w="15639" h="6226" extrusionOk="0">
                  <a:moveTo>
                    <a:pt x="0" y="0"/>
                  </a:moveTo>
                  <a:lnTo>
                    <a:pt x="0" y="6226"/>
                  </a:lnTo>
                  <a:lnTo>
                    <a:pt x="15638" y="6226"/>
                  </a:lnTo>
                  <a:lnTo>
                    <a:pt x="156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6856039" y="0"/>
              <a:ext cx="1145171" cy="154498"/>
            </a:xfrm>
            <a:custGeom>
              <a:avLst/>
              <a:gdLst/>
              <a:ahLst/>
              <a:cxnLst/>
              <a:rect l="l" t="t" r="r" b="b"/>
              <a:pathLst>
                <a:path w="15630" h="6226" extrusionOk="0">
                  <a:moveTo>
                    <a:pt x="0" y="0"/>
                  </a:moveTo>
                  <a:lnTo>
                    <a:pt x="0" y="6226"/>
                  </a:lnTo>
                  <a:lnTo>
                    <a:pt x="15630" y="6226"/>
                  </a:lnTo>
                  <a:lnTo>
                    <a:pt x="15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7998526" y="0"/>
              <a:ext cx="1145830" cy="154498"/>
            </a:xfrm>
            <a:custGeom>
              <a:avLst/>
              <a:gdLst/>
              <a:ahLst/>
              <a:cxnLst/>
              <a:rect l="l" t="t" r="r" b="b"/>
              <a:pathLst>
                <a:path w="15639" h="6226" extrusionOk="0">
                  <a:moveTo>
                    <a:pt x="1" y="0"/>
                  </a:moveTo>
                  <a:lnTo>
                    <a:pt x="1" y="6226"/>
                  </a:lnTo>
                  <a:lnTo>
                    <a:pt x="15639" y="6226"/>
                  </a:lnTo>
                  <a:lnTo>
                    <a:pt x="156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2"/>
        <p:cNvGrpSpPr/>
        <p:nvPr/>
      </p:nvGrpSpPr>
      <p:grpSpPr>
        <a:xfrm>
          <a:off x="0" y="0"/>
          <a:ext cx="0" cy="0"/>
          <a:chOff x="0" y="0"/>
          <a:chExt cx="0" cy="0"/>
        </a:xfrm>
      </p:grpSpPr>
      <p:sp>
        <p:nvSpPr>
          <p:cNvPr id="143" name="Google Shape;143;p7"/>
          <p:cNvSpPr txBox="1">
            <a:spLocks noGrp="1"/>
          </p:cNvSpPr>
          <p:nvPr>
            <p:ph type="title"/>
          </p:nvPr>
        </p:nvSpPr>
        <p:spPr>
          <a:xfrm>
            <a:off x="720000" y="445025"/>
            <a:ext cx="4009200" cy="10872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4" name="Google Shape;144;p7"/>
          <p:cNvSpPr txBox="1">
            <a:spLocks noGrp="1"/>
          </p:cNvSpPr>
          <p:nvPr>
            <p:ph type="body" idx="1"/>
          </p:nvPr>
        </p:nvSpPr>
        <p:spPr>
          <a:xfrm>
            <a:off x="720000" y="1863900"/>
            <a:ext cx="4009200" cy="2400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solidFill>
                  <a:srgbClr val="434343"/>
                </a:solidFill>
              </a:defRPr>
            </a:lvl1pPr>
            <a:lvl2pPr marL="914400" lvl="1" indent="-304800" rtl="0">
              <a:lnSpc>
                <a:spcPct val="115000"/>
              </a:lnSpc>
              <a:spcBef>
                <a:spcPts val="0"/>
              </a:spcBef>
              <a:spcAft>
                <a:spcPts val="0"/>
              </a:spcAft>
              <a:buSzPts val="1200"/>
              <a:buChar char="○"/>
              <a:defRPr>
                <a:solidFill>
                  <a:srgbClr val="434343"/>
                </a:solidFill>
              </a:defRPr>
            </a:lvl2pPr>
            <a:lvl3pPr marL="1371600" lvl="2" indent="-304800" rtl="0">
              <a:lnSpc>
                <a:spcPct val="115000"/>
              </a:lnSpc>
              <a:spcBef>
                <a:spcPts val="0"/>
              </a:spcBef>
              <a:spcAft>
                <a:spcPts val="0"/>
              </a:spcAft>
              <a:buSzPts val="1200"/>
              <a:buChar char="■"/>
              <a:defRPr>
                <a:solidFill>
                  <a:srgbClr val="434343"/>
                </a:solidFill>
              </a:defRPr>
            </a:lvl3pPr>
            <a:lvl4pPr marL="1828800" lvl="3" indent="-304800" rtl="0">
              <a:lnSpc>
                <a:spcPct val="115000"/>
              </a:lnSpc>
              <a:spcBef>
                <a:spcPts val="0"/>
              </a:spcBef>
              <a:spcAft>
                <a:spcPts val="0"/>
              </a:spcAft>
              <a:buSzPts val="1200"/>
              <a:buChar char="●"/>
              <a:defRPr>
                <a:solidFill>
                  <a:srgbClr val="434343"/>
                </a:solidFill>
              </a:defRPr>
            </a:lvl4pPr>
            <a:lvl5pPr marL="2286000" lvl="4" indent="-304800" rtl="0">
              <a:lnSpc>
                <a:spcPct val="115000"/>
              </a:lnSpc>
              <a:spcBef>
                <a:spcPts val="0"/>
              </a:spcBef>
              <a:spcAft>
                <a:spcPts val="0"/>
              </a:spcAft>
              <a:buSzPts val="1200"/>
              <a:buChar char="○"/>
              <a:defRPr>
                <a:solidFill>
                  <a:srgbClr val="434343"/>
                </a:solidFill>
              </a:defRPr>
            </a:lvl5pPr>
            <a:lvl6pPr marL="2743200" lvl="5" indent="-304800" rtl="0">
              <a:lnSpc>
                <a:spcPct val="115000"/>
              </a:lnSpc>
              <a:spcBef>
                <a:spcPts val="0"/>
              </a:spcBef>
              <a:spcAft>
                <a:spcPts val="0"/>
              </a:spcAft>
              <a:buSzPts val="1200"/>
              <a:buChar char="■"/>
              <a:defRPr>
                <a:solidFill>
                  <a:srgbClr val="434343"/>
                </a:solidFill>
              </a:defRPr>
            </a:lvl6pPr>
            <a:lvl7pPr marL="3200400" lvl="6" indent="-304800" rtl="0">
              <a:lnSpc>
                <a:spcPct val="115000"/>
              </a:lnSpc>
              <a:spcBef>
                <a:spcPts val="0"/>
              </a:spcBef>
              <a:spcAft>
                <a:spcPts val="0"/>
              </a:spcAft>
              <a:buSzPts val="1200"/>
              <a:buChar char="●"/>
              <a:defRPr>
                <a:solidFill>
                  <a:srgbClr val="434343"/>
                </a:solidFill>
              </a:defRPr>
            </a:lvl7pPr>
            <a:lvl8pPr marL="3657600" lvl="7" indent="-304800" rtl="0">
              <a:lnSpc>
                <a:spcPct val="115000"/>
              </a:lnSpc>
              <a:spcBef>
                <a:spcPts val="0"/>
              </a:spcBef>
              <a:spcAft>
                <a:spcPts val="0"/>
              </a:spcAft>
              <a:buSzPts val="1200"/>
              <a:buChar char="○"/>
              <a:defRPr>
                <a:solidFill>
                  <a:srgbClr val="434343"/>
                </a:solidFill>
              </a:defRPr>
            </a:lvl8pPr>
            <a:lvl9pPr marL="4114800" lvl="8" indent="-304800" rtl="0">
              <a:lnSpc>
                <a:spcPct val="115000"/>
              </a:lnSpc>
              <a:spcBef>
                <a:spcPts val="0"/>
              </a:spcBef>
              <a:spcAft>
                <a:spcPts val="0"/>
              </a:spcAft>
              <a:buSzPts val="1200"/>
              <a:buChar char="■"/>
              <a:defRPr>
                <a:solidFill>
                  <a:srgbClr val="434343"/>
                </a:solidFill>
              </a:defRPr>
            </a:lvl9pPr>
          </a:lstStyle>
          <a:p>
            <a:endParaRPr/>
          </a:p>
        </p:txBody>
      </p:sp>
      <p:sp>
        <p:nvSpPr>
          <p:cNvPr id="145" name="Google Shape;145;p7"/>
          <p:cNvSpPr>
            <a:spLocks noGrp="1"/>
          </p:cNvSpPr>
          <p:nvPr>
            <p:ph type="pic" idx="2"/>
          </p:nvPr>
        </p:nvSpPr>
        <p:spPr>
          <a:xfrm>
            <a:off x="5596300" y="535000"/>
            <a:ext cx="2832600" cy="4608600"/>
          </a:xfrm>
          <a:prstGeom prst="rect">
            <a:avLst/>
          </a:prstGeom>
          <a:noFill/>
          <a:ln w="19050" cap="flat" cmpd="sng">
            <a:solidFill>
              <a:schemeClr val="lt2"/>
            </a:solidFill>
            <a:prstDash val="solid"/>
            <a:round/>
            <a:headEnd type="none" w="sm" len="sm"/>
            <a:tailEnd type="none" w="sm" len="sm"/>
          </a:ln>
        </p:spPr>
      </p:sp>
      <p:grpSp>
        <p:nvGrpSpPr>
          <p:cNvPr id="146" name="Google Shape;146;p7"/>
          <p:cNvGrpSpPr/>
          <p:nvPr/>
        </p:nvGrpSpPr>
        <p:grpSpPr>
          <a:xfrm>
            <a:off x="-137100" y="699550"/>
            <a:ext cx="5483150" cy="4280124"/>
            <a:chOff x="-137100" y="699550"/>
            <a:chExt cx="5483150" cy="4280124"/>
          </a:xfrm>
        </p:grpSpPr>
        <p:grpSp>
          <p:nvGrpSpPr>
            <p:cNvPr id="147" name="Google Shape;147;p7"/>
            <p:cNvGrpSpPr/>
            <p:nvPr/>
          </p:nvGrpSpPr>
          <p:grpSpPr>
            <a:xfrm>
              <a:off x="-137100" y="699550"/>
              <a:ext cx="774050" cy="154499"/>
              <a:chOff x="998850" y="974175"/>
              <a:chExt cx="774050" cy="154499"/>
            </a:xfrm>
          </p:grpSpPr>
          <p:sp>
            <p:nvSpPr>
              <p:cNvPr id="148" name="Google Shape;148;p7"/>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7"/>
            <p:cNvGrpSpPr/>
            <p:nvPr/>
          </p:nvGrpSpPr>
          <p:grpSpPr>
            <a:xfrm rot="10800000">
              <a:off x="4572000" y="4825175"/>
              <a:ext cx="774050" cy="154499"/>
              <a:chOff x="998850" y="974175"/>
              <a:chExt cx="774050" cy="154499"/>
            </a:xfrm>
          </p:grpSpPr>
          <p:sp>
            <p:nvSpPr>
              <p:cNvPr id="154" name="Google Shape;154;p7"/>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7"/>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9" name="Google Shape;159;p7"/>
          <p:cNvSpPr/>
          <p:nvPr/>
        </p:nvSpPr>
        <p:spPr>
          <a:xfrm>
            <a:off x="273900" y="4595575"/>
            <a:ext cx="446100" cy="4461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60" name="Google Shape;160;p7"/>
          <p:cNvGrpSpPr/>
          <p:nvPr/>
        </p:nvGrpSpPr>
        <p:grpSpPr>
          <a:xfrm>
            <a:off x="0" y="0"/>
            <a:ext cx="9145304" cy="5143492"/>
            <a:chOff x="0" y="0"/>
            <a:chExt cx="9145304" cy="5143492"/>
          </a:xfrm>
        </p:grpSpPr>
        <p:grpSp>
          <p:nvGrpSpPr>
            <p:cNvPr id="161" name="Google Shape;161;p7"/>
            <p:cNvGrpSpPr/>
            <p:nvPr/>
          </p:nvGrpSpPr>
          <p:grpSpPr>
            <a:xfrm>
              <a:off x="0" y="0"/>
              <a:ext cx="5938504" cy="127617"/>
              <a:chOff x="0" y="0"/>
              <a:chExt cx="5938504" cy="127617"/>
            </a:xfrm>
          </p:grpSpPr>
          <p:sp>
            <p:nvSpPr>
              <p:cNvPr id="162" name="Google Shape;162;p7"/>
              <p:cNvSpPr/>
              <p:nvPr/>
            </p:nvSpPr>
            <p:spPr>
              <a:xfrm>
                <a:off x="0" y="0"/>
                <a:ext cx="750828" cy="127617"/>
              </a:xfrm>
              <a:custGeom>
                <a:avLst/>
                <a:gdLst/>
                <a:ahLst/>
                <a:cxnLst/>
                <a:rect l="l" t="t" r="r" b="b"/>
                <a:pathLst>
                  <a:path w="15639" h="6226" extrusionOk="0">
                    <a:moveTo>
                      <a:pt x="0" y="0"/>
                    </a:moveTo>
                    <a:lnTo>
                      <a:pt x="0" y="6226"/>
                    </a:lnTo>
                    <a:lnTo>
                      <a:pt x="15638" y="6226"/>
                    </a:lnTo>
                    <a:lnTo>
                      <a:pt x="156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741096" y="0"/>
                <a:ext cx="750828" cy="127617"/>
              </a:xfrm>
              <a:custGeom>
                <a:avLst/>
                <a:gdLst/>
                <a:ahLst/>
                <a:cxnLst/>
                <a:rect l="l" t="t" r="r" b="b"/>
                <a:pathLst>
                  <a:path w="15639" h="6226" extrusionOk="0">
                    <a:moveTo>
                      <a:pt x="0" y="0"/>
                    </a:moveTo>
                    <a:lnTo>
                      <a:pt x="0" y="6226"/>
                    </a:lnTo>
                    <a:lnTo>
                      <a:pt x="15638" y="6226"/>
                    </a:lnTo>
                    <a:lnTo>
                      <a:pt x="15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1482192" y="0"/>
                <a:ext cx="750828" cy="127617"/>
              </a:xfrm>
              <a:custGeom>
                <a:avLst/>
                <a:gdLst/>
                <a:ahLst/>
                <a:cxnLst/>
                <a:rect l="l" t="t" r="r" b="b"/>
                <a:pathLst>
                  <a:path w="15639" h="6226" extrusionOk="0">
                    <a:moveTo>
                      <a:pt x="1" y="0"/>
                    </a:moveTo>
                    <a:lnTo>
                      <a:pt x="1" y="6226"/>
                    </a:lnTo>
                    <a:lnTo>
                      <a:pt x="15639" y="6226"/>
                    </a:lnTo>
                    <a:lnTo>
                      <a:pt x="15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2223288" y="0"/>
                <a:ext cx="750828" cy="127617"/>
              </a:xfrm>
              <a:custGeom>
                <a:avLst/>
                <a:gdLst/>
                <a:ahLst/>
                <a:cxnLst/>
                <a:rect l="l" t="t" r="r" b="b"/>
                <a:pathLst>
                  <a:path w="15639" h="6226" extrusionOk="0">
                    <a:moveTo>
                      <a:pt x="1" y="0"/>
                    </a:moveTo>
                    <a:lnTo>
                      <a:pt x="1" y="6226"/>
                    </a:lnTo>
                    <a:lnTo>
                      <a:pt x="15639" y="6226"/>
                    </a:lnTo>
                    <a:lnTo>
                      <a:pt x="15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2964383" y="0"/>
                <a:ext cx="750835" cy="127617"/>
              </a:xfrm>
              <a:custGeom>
                <a:avLst/>
                <a:gdLst/>
                <a:ahLst/>
                <a:cxnLst/>
                <a:rect l="l" t="t" r="r" b="b"/>
                <a:pathLst>
                  <a:path w="15631" h="6226" extrusionOk="0">
                    <a:moveTo>
                      <a:pt x="1" y="0"/>
                    </a:moveTo>
                    <a:lnTo>
                      <a:pt x="1" y="6226"/>
                    </a:lnTo>
                    <a:lnTo>
                      <a:pt x="15630" y="6226"/>
                    </a:lnTo>
                    <a:lnTo>
                      <a:pt x="15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3705486" y="0"/>
                <a:ext cx="750828" cy="127617"/>
              </a:xfrm>
              <a:custGeom>
                <a:avLst/>
                <a:gdLst/>
                <a:ahLst/>
                <a:cxnLst/>
                <a:rect l="l" t="t" r="r" b="b"/>
                <a:pathLst>
                  <a:path w="15639" h="6226" extrusionOk="0">
                    <a:moveTo>
                      <a:pt x="0" y="0"/>
                    </a:moveTo>
                    <a:lnTo>
                      <a:pt x="0" y="6226"/>
                    </a:lnTo>
                    <a:lnTo>
                      <a:pt x="15638" y="6226"/>
                    </a:lnTo>
                    <a:lnTo>
                      <a:pt x="156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4446582" y="0"/>
                <a:ext cx="750826" cy="127617"/>
              </a:xfrm>
              <a:custGeom>
                <a:avLst/>
                <a:gdLst/>
                <a:ahLst/>
                <a:cxnLst/>
                <a:rect l="l" t="t" r="r" b="b"/>
                <a:pathLst>
                  <a:path w="15630" h="6226" extrusionOk="0">
                    <a:moveTo>
                      <a:pt x="0" y="0"/>
                    </a:moveTo>
                    <a:lnTo>
                      <a:pt x="0" y="6226"/>
                    </a:lnTo>
                    <a:lnTo>
                      <a:pt x="15630" y="6226"/>
                    </a:lnTo>
                    <a:lnTo>
                      <a:pt x="15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5187675" y="0"/>
                <a:ext cx="750828" cy="127617"/>
              </a:xfrm>
              <a:custGeom>
                <a:avLst/>
                <a:gdLst/>
                <a:ahLst/>
                <a:cxnLst/>
                <a:rect l="l" t="t" r="r" b="b"/>
                <a:pathLst>
                  <a:path w="15639" h="6226" extrusionOk="0">
                    <a:moveTo>
                      <a:pt x="1" y="0"/>
                    </a:moveTo>
                    <a:lnTo>
                      <a:pt x="1" y="6226"/>
                    </a:lnTo>
                    <a:lnTo>
                      <a:pt x="15639" y="6226"/>
                    </a:lnTo>
                    <a:lnTo>
                      <a:pt x="156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7"/>
            <p:cNvGrpSpPr/>
            <p:nvPr/>
          </p:nvGrpSpPr>
          <p:grpSpPr>
            <a:xfrm rot="10800000">
              <a:off x="3206800" y="5015875"/>
              <a:ext cx="5938504" cy="127617"/>
              <a:chOff x="0" y="0"/>
              <a:chExt cx="5938504" cy="127617"/>
            </a:xfrm>
          </p:grpSpPr>
          <p:sp>
            <p:nvSpPr>
              <p:cNvPr id="171" name="Google Shape;171;p7"/>
              <p:cNvSpPr/>
              <p:nvPr/>
            </p:nvSpPr>
            <p:spPr>
              <a:xfrm>
                <a:off x="0" y="0"/>
                <a:ext cx="750828" cy="127617"/>
              </a:xfrm>
              <a:custGeom>
                <a:avLst/>
                <a:gdLst/>
                <a:ahLst/>
                <a:cxnLst/>
                <a:rect l="l" t="t" r="r" b="b"/>
                <a:pathLst>
                  <a:path w="15639" h="6226" extrusionOk="0">
                    <a:moveTo>
                      <a:pt x="0" y="0"/>
                    </a:moveTo>
                    <a:lnTo>
                      <a:pt x="0" y="6226"/>
                    </a:lnTo>
                    <a:lnTo>
                      <a:pt x="15638" y="6226"/>
                    </a:lnTo>
                    <a:lnTo>
                      <a:pt x="156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741096" y="0"/>
                <a:ext cx="750828" cy="127617"/>
              </a:xfrm>
              <a:custGeom>
                <a:avLst/>
                <a:gdLst/>
                <a:ahLst/>
                <a:cxnLst/>
                <a:rect l="l" t="t" r="r" b="b"/>
                <a:pathLst>
                  <a:path w="15639" h="6226" extrusionOk="0">
                    <a:moveTo>
                      <a:pt x="0" y="0"/>
                    </a:moveTo>
                    <a:lnTo>
                      <a:pt x="0" y="6226"/>
                    </a:lnTo>
                    <a:lnTo>
                      <a:pt x="15638" y="6226"/>
                    </a:lnTo>
                    <a:lnTo>
                      <a:pt x="15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1482192" y="0"/>
                <a:ext cx="750828" cy="127617"/>
              </a:xfrm>
              <a:custGeom>
                <a:avLst/>
                <a:gdLst/>
                <a:ahLst/>
                <a:cxnLst/>
                <a:rect l="l" t="t" r="r" b="b"/>
                <a:pathLst>
                  <a:path w="15639" h="6226" extrusionOk="0">
                    <a:moveTo>
                      <a:pt x="1" y="0"/>
                    </a:moveTo>
                    <a:lnTo>
                      <a:pt x="1" y="6226"/>
                    </a:lnTo>
                    <a:lnTo>
                      <a:pt x="15639" y="6226"/>
                    </a:lnTo>
                    <a:lnTo>
                      <a:pt x="15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a:off x="2223288" y="0"/>
                <a:ext cx="750828" cy="127617"/>
              </a:xfrm>
              <a:custGeom>
                <a:avLst/>
                <a:gdLst/>
                <a:ahLst/>
                <a:cxnLst/>
                <a:rect l="l" t="t" r="r" b="b"/>
                <a:pathLst>
                  <a:path w="15639" h="6226" extrusionOk="0">
                    <a:moveTo>
                      <a:pt x="1" y="0"/>
                    </a:moveTo>
                    <a:lnTo>
                      <a:pt x="1" y="6226"/>
                    </a:lnTo>
                    <a:lnTo>
                      <a:pt x="15639" y="6226"/>
                    </a:lnTo>
                    <a:lnTo>
                      <a:pt x="15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2964383" y="0"/>
                <a:ext cx="750835" cy="127617"/>
              </a:xfrm>
              <a:custGeom>
                <a:avLst/>
                <a:gdLst/>
                <a:ahLst/>
                <a:cxnLst/>
                <a:rect l="l" t="t" r="r" b="b"/>
                <a:pathLst>
                  <a:path w="15631" h="6226" extrusionOk="0">
                    <a:moveTo>
                      <a:pt x="1" y="0"/>
                    </a:moveTo>
                    <a:lnTo>
                      <a:pt x="1" y="6226"/>
                    </a:lnTo>
                    <a:lnTo>
                      <a:pt x="15630" y="6226"/>
                    </a:lnTo>
                    <a:lnTo>
                      <a:pt x="15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3705486" y="0"/>
                <a:ext cx="750828" cy="127617"/>
              </a:xfrm>
              <a:custGeom>
                <a:avLst/>
                <a:gdLst/>
                <a:ahLst/>
                <a:cxnLst/>
                <a:rect l="l" t="t" r="r" b="b"/>
                <a:pathLst>
                  <a:path w="15639" h="6226" extrusionOk="0">
                    <a:moveTo>
                      <a:pt x="0" y="0"/>
                    </a:moveTo>
                    <a:lnTo>
                      <a:pt x="0" y="6226"/>
                    </a:lnTo>
                    <a:lnTo>
                      <a:pt x="15638" y="6226"/>
                    </a:lnTo>
                    <a:lnTo>
                      <a:pt x="156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4446582" y="0"/>
                <a:ext cx="750826" cy="127617"/>
              </a:xfrm>
              <a:custGeom>
                <a:avLst/>
                <a:gdLst/>
                <a:ahLst/>
                <a:cxnLst/>
                <a:rect l="l" t="t" r="r" b="b"/>
                <a:pathLst>
                  <a:path w="15630" h="6226" extrusionOk="0">
                    <a:moveTo>
                      <a:pt x="0" y="0"/>
                    </a:moveTo>
                    <a:lnTo>
                      <a:pt x="0" y="6226"/>
                    </a:lnTo>
                    <a:lnTo>
                      <a:pt x="15630" y="6226"/>
                    </a:lnTo>
                    <a:lnTo>
                      <a:pt x="15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5187675" y="0"/>
                <a:ext cx="750828" cy="127617"/>
              </a:xfrm>
              <a:custGeom>
                <a:avLst/>
                <a:gdLst/>
                <a:ahLst/>
                <a:cxnLst/>
                <a:rect l="l" t="t" r="r" b="b"/>
                <a:pathLst>
                  <a:path w="15639" h="6226" extrusionOk="0">
                    <a:moveTo>
                      <a:pt x="1" y="0"/>
                    </a:moveTo>
                    <a:lnTo>
                      <a:pt x="1" y="6226"/>
                    </a:lnTo>
                    <a:lnTo>
                      <a:pt x="15639" y="6226"/>
                    </a:lnTo>
                    <a:lnTo>
                      <a:pt x="156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79"/>
        <p:cNvGrpSpPr/>
        <p:nvPr/>
      </p:nvGrpSpPr>
      <p:grpSpPr>
        <a:xfrm>
          <a:off x="0" y="0"/>
          <a:ext cx="0" cy="0"/>
          <a:chOff x="0" y="0"/>
          <a:chExt cx="0" cy="0"/>
        </a:xfrm>
      </p:grpSpPr>
      <p:sp>
        <p:nvSpPr>
          <p:cNvPr id="180" name="Google Shape;180;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1"/>
        <p:cNvGrpSpPr/>
        <p:nvPr/>
      </p:nvGrpSpPr>
      <p:grpSpPr>
        <a:xfrm>
          <a:off x="0" y="0"/>
          <a:ext cx="0" cy="0"/>
          <a:chOff x="0" y="0"/>
          <a:chExt cx="0" cy="0"/>
        </a:xfrm>
      </p:grpSpPr>
      <p:sp>
        <p:nvSpPr>
          <p:cNvPr id="182" name="Google Shape;182;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83" name="Google Shape;183;p9"/>
          <p:cNvSpPr txBox="1">
            <a:spLocks noGrp="1"/>
          </p:cNvSpPr>
          <p:nvPr>
            <p:ph type="subTitle" idx="1"/>
          </p:nvPr>
        </p:nvSpPr>
        <p:spPr>
          <a:xfrm>
            <a:off x="2201925" y="2427926"/>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4"/>
        <p:cNvGrpSpPr/>
        <p:nvPr/>
      </p:nvGrpSpPr>
      <p:grpSpPr>
        <a:xfrm>
          <a:off x="0" y="0"/>
          <a:ext cx="0" cy="0"/>
          <a:chOff x="0" y="0"/>
          <a:chExt cx="0" cy="0"/>
        </a:xfrm>
      </p:grpSpPr>
      <p:sp>
        <p:nvSpPr>
          <p:cNvPr id="185" name="Google Shape;185;p10"/>
          <p:cNvSpPr>
            <a:spLocks noGrp="1"/>
          </p:cNvSpPr>
          <p:nvPr>
            <p:ph type="pic" idx="2"/>
          </p:nvPr>
        </p:nvSpPr>
        <p:spPr>
          <a:xfrm>
            <a:off x="-6875" y="0"/>
            <a:ext cx="9144000" cy="5157300"/>
          </a:xfrm>
          <a:prstGeom prst="rect">
            <a:avLst/>
          </a:prstGeom>
          <a:noFill/>
          <a:ln>
            <a:noFill/>
          </a:ln>
        </p:spPr>
      </p:sp>
      <p:sp>
        <p:nvSpPr>
          <p:cNvPr id="186" name="Google Shape;186;p10"/>
          <p:cNvSpPr txBox="1">
            <a:spLocks noGrp="1"/>
          </p:cNvSpPr>
          <p:nvPr>
            <p:ph type="title"/>
          </p:nvPr>
        </p:nvSpPr>
        <p:spPr>
          <a:xfrm>
            <a:off x="720000" y="4038000"/>
            <a:ext cx="77040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13"/>
        <p:cNvGrpSpPr/>
        <p:nvPr/>
      </p:nvGrpSpPr>
      <p:grpSpPr>
        <a:xfrm>
          <a:off x="0" y="0"/>
          <a:ext cx="0" cy="0"/>
          <a:chOff x="0" y="0"/>
          <a:chExt cx="0" cy="0"/>
        </a:xfrm>
      </p:grpSpPr>
      <p:grpSp>
        <p:nvGrpSpPr>
          <p:cNvPr id="214" name="Google Shape;214;p13"/>
          <p:cNvGrpSpPr/>
          <p:nvPr/>
        </p:nvGrpSpPr>
        <p:grpSpPr>
          <a:xfrm>
            <a:off x="8894367" y="-20625"/>
            <a:ext cx="249212" cy="5170212"/>
            <a:chOff x="8869356" y="-20637"/>
            <a:chExt cx="274644" cy="5170212"/>
          </a:xfrm>
        </p:grpSpPr>
        <p:sp>
          <p:nvSpPr>
            <p:cNvPr id="215" name="Google Shape;215;p13"/>
            <p:cNvSpPr/>
            <p:nvPr/>
          </p:nvSpPr>
          <p:spPr>
            <a:xfrm rot="5400000">
              <a:off x="8682755" y="165963"/>
              <a:ext cx="647846" cy="274644"/>
            </a:xfrm>
            <a:custGeom>
              <a:avLst/>
              <a:gdLst/>
              <a:ahLst/>
              <a:cxnLst/>
              <a:rect l="l" t="t" r="r" b="b"/>
              <a:pathLst>
                <a:path w="15639" h="6226" extrusionOk="0">
                  <a:moveTo>
                    <a:pt x="0" y="0"/>
                  </a:moveTo>
                  <a:lnTo>
                    <a:pt x="0" y="6226"/>
                  </a:lnTo>
                  <a:lnTo>
                    <a:pt x="15638" y="6226"/>
                  </a:lnTo>
                  <a:lnTo>
                    <a:pt x="156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rot="5400000">
              <a:off x="8682755" y="812116"/>
              <a:ext cx="647846" cy="274644"/>
            </a:xfrm>
            <a:custGeom>
              <a:avLst/>
              <a:gdLst/>
              <a:ahLst/>
              <a:cxnLst/>
              <a:rect l="l" t="t" r="r" b="b"/>
              <a:pathLst>
                <a:path w="15639" h="6226" extrusionOk="0">
                  <a:moveTo>
                    <a:pt x="0" y="0"/>
                  </a:moveTo>
                  <a:lnTo>
                    <a:pt x="0" y="6226"/>
                  </a:lnTo>
                  <a:lnTo>
                    <a:pt x="15638" y="6226"/>
                  </a:lnTo>
                  <a:lnTo>
                    <a:pt x="15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rot="5400000">
              <a:off x="8682755" y="1458269"/>
              <a:ext cx="647846" cy="274644"/>
            </a:xfrm>
            <a:custGeom>
              <a:avLst/>
              <a:gdLst/>
              <a:ahLst/>
              <a:cxnLst/>
              <a:rect l="l" t="t" r="r" b="b"/>
              <a:pathLst>
                <a:path w="15639" h="6226" extrusionOk="0">
                  <a:moveTo>
                    <a:pt x="1" y="0"/>
                  </a:moveTo>
                  <a:lnTo>
                    <a:pt x="1" y="6226"/>
                  </a:lnTo>
                  <a:lnTo>
                    <a:pt x="15639" y="6226"/>
                  </a:lnTo>
                  <a:lnTo>
                    <a:pt x="15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rot="5400000">
              <a:off x="8682755" y="2104422"/>
              <a:ext cx="647846" cy="274644"/>
            </a:xfrm>
            <a:custGeom>
              <a:avLst/>
              <a:gdLst/>
              <a:ahLst/>
              <a:cxnLst/>
              <a:rect l="l" t="t" r="r" b="b"/>
              <a:pathLst>
                <a:path w="15639" h="6226" extrusionOk="0">
                  <a:moveTo>
                    <a:pt x="1" y="0"/>
                  </a:moveTo>
                  <a:lnTo>
                    <a:pt x="1" y="6226"/>
                  </a:lnTo>
                  <a:lnTo>
                    <a:pt x="15639" y="6226"/>
                  </a:lnTo>
                  <a:lnTo>
                    <a:pt x="15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rot="5400000">
              <a:off x="8682921" y="2750409"/>
              <a:ext cx="647514" cy="274644"/>
            </a:xfrm>
            <a:custGeom>
              <a:avLst/>
              <a:gdLst/>
              <a:ahLst/>
              <a:cxnLst/>
              <a:rect l="l" t="t" r="r" b="b"/>
              <a:pathLst>
                <a:path w="15631" h="6226" extrusionOk="0">
                  <a:moveTo>
                    <a:pt x="1" y="0"/>
                  </a:moveTo>
                  <a:lnTo>
                    <a:pt x="1" y="6226"/>
                  </a:lnTo>
                  <a:lnTo>
                    <a:pt x="15630" y="6226"/>
                  </a:lnTo>
                  <a:lnTo>
                    <a:pt x="15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rot="5400000">
              <a:off x="8682755" y="3396396"/>
              <a:ext cx="647846" cy="274644"/>
            </a:xfrm>
            <a:custGeom>
              <a:avLst/>
              <a:gdLst/>
              <a:ahLst/>
              <a:cxnLst/>
              <a:rect l="l" t="t" r="r" b="b"/>
              <a:pathLst>
                <a:path w="15639" h="6226" extrusionOk="0">
                  <a:moveTo>
                    <a:pt x="0" y="0"/>
                  </a:moveTo>
                  <a:lnTo>
                    <a:pt x="0" y="6226"/>
                  </a:lnTo>
                  <a:lnTo>
                    <a:pt x="15638" y="6226"/>
                  </a:lnTo>
                  <a:lnTo>
                    <a:pt x="156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rot="5400000">
              <a:off x="8682941" y="4042363"/>
              <a:ext cx="647473" cy="274644"/>
            </a:xfrm>
            <a:custGeom>
              <a:avLst/>
              <a:gdLst/>
              <a:ahLst/>
              <a:cxnLst/>
              <a:rect l="l" t="t" r="r" b="b"/>
              <a:pathLst>
                <a:path w="15630" h="6226" extrusionOk="0">
                  <a:moveTo>
                    <a:pt x="0" y="0"/>
                  </a:moveTo>
                  <a:lnTo>
                    <a:pt x="0" y="6226"/>
                  </a:lnTo>
                  <a:lnTo>
                    <a:pt x="15630" y="6226"/>
                  </a:lnTo>
                  <a:lnTo>
                    <a:pt x="15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rot="5400000">
              <a:off x="8682755" y="4688329"/>
              <a:ext cx="647846" cy="274644"/>
            </a:xfrm>
            <a:custGeom>
              <a:avLst/>
              <a:gdLst/>
              <a:ahLst/>
              <a:cxnLst/>
              <a:rect l="l" t="t" r="r" b="b"/>
              <a:pathLst>
                <a:path w="15639" h="6226" extrusionOk="0">
                  <a:moveTo>
                    <a:pt x="1" y="0"/>
                  </a:moveTo>
                  <a:lnTo>
                    <a:pt x="1" y="6226"/>
                  </a:lnTo>
                  <a:lnTo>
                    <a:pt x="15639" y="6226"/>
                  </a:lnTo>
                  <a:lnTo>
                    <a:pt x="156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 name="Google Shape;22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4" name="Google Shape;224;p13"/>
          <p:cNvSpPr txBox="1">
            <a:spLocks noGrp="1"/>
          </p:cNvSpPr>
          <p:nvPr>
            <p:ph type="title" idx="2" hasCustomPrompt="1"/>
          </p:nvPr>
        </p:nvSpPr>
        <p:spPr>
          <a:xfrm>
            <a:off x="872400" y="1522249"/>
            <a:ext cx="734700" cy="534300"/>
          </a:xfrm>
          <a:prstGeom prst="rect">
            <a:avLst/>
          </a:prstGeom>
          <a:solidFill>
            <a:schemeClr val="accent4"/>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5" name="Google Shape;225;p13"/>
          <p:cNvSpPr txBox="1">
            <a:spLocks noGrp="1"/>
          </p:cNvSpPr>
          <p:nvPr>
            <p:ph type="title" idx="3" hasCustomPrompt="1"/>
          </p:nvPr>
        </p:nvSpPr>
        <p:spPr>
          <a:xfrm>
            <a:off x="5079900" y="1522252"/>
            <a:ext cx="734700" cy="534300"/>
          </a:xfrm>
          <a:prstGeom prst="rect">
            <a:avLst/>
          </a:prstGeom>
          <a:solidFill>
            <a:schemeClr val="accent4"/>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6" name="Google Shape;226;p13"/>
          <p:cNvSpPr txBox="1">
            <a:spLocks noGrp="1"/>
          </p:cNvSpPr>
          <p:nvPr>
            <p:ph type="title" idx="4" hasCustomPrompt="1"/>
          </p:nvPr>
        </p:nvSpPr>
        <p:spPr>
          <a:xfrm>
            <a:off x="872400" y="2717767"/>
            <a:ext cx="734700" cy="534300"/>
          </a:xfrm>
          <a:prstGeom prst="rect">
            <a:avLst/>
          </a:prstGeom>
          <a:solidFill>
            <a:schemeClr val="accent4"/>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7" name="Google Shape;227;p13"/>
          <p:cNvSpPr txBox="1">
            <a:spLocks noGrp="1"/>
          </p:cNvSpPr>
          <p:nvPr>
            <p:ph type="title" idx="5" hasCustomPrompt="1"/>
          </p:nvPr>
        </p:nvSpPr>
        <p:spPr>
          <a:xfrm>
            <a:off x="5079900" y="2717763"/>
            <a:ext cx="734700" cy="534300"/>
          </a:xfrm>
          <a:prstGeom prst="rect">
            <a:avLst/>
          </a:prstGeom>
          <a:solidFill>
            <a:schemeClr val="accent4"/>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8" name="Google Shape;228;p13"/>
          <p:cNvSpPr txBox="1">
            <a:spLocks noGrp="1"/>
          </p:cNvSpPr>
          <p:nvPr>
            <p:ph type="title" idx="6" hasCustomPrompt="1"/>
          </p:nvPr>
        </p:nvSpPr>
        <p:spPr>
          <a:xfrm>
            <a:off x="872400" y="3913300"/>
            <a:ext cx="734700" cy="534300"/>
          </a:xfrm>
          <a:prstGeom prst="rect">
            <a:avLst/>
          </a:prstGeom>
          <a:solidFill>
            <a:schemeClr val="accent4"/>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9" name="Google Shape;229;p13"/>
          <p:cNvSpPr txBox="1">
            <a:spLocks noGrp="1"/>
          </p:cNvSpPr>
          <p:nvPr>
            <p:ph type="title" idx="7" hasCustomPrompt="1"/>
          </p:nvPr>
        </p:nvSpPr>
        <p:spPr>
          <a:xfrm>
            <a:off x="5079900" y="3913300"/>
            <a:ext cx="734700" cy="534300"/>
          </a:xfrm>
          <a:prstGeom prst="rect">
            <a:avLst/>
          </a:prstGeom>
          <a:solidFill>
            <a:schemeClr val="accent4"/>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0" name="Google Shape;230;p13"/>
          <p:cNvSpPr txBox="1">
            <a:spLocks noGrp="1"/>
          </p:cNvSpPr>
          <p:nvPr>
            <p:ph type="subTitle" idx="1"/>
          </p:nvPr>
        </p:nvSpPr>
        <p:spPr>
          <a:xfrm>
            <a:off x="1759500" y="1522249"/>
            <a:ext cx="23055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31" name="Google Shape;231;p13"/>
          <p:cNvSpPr txBox="1">
            <a:spLocks noGrp="1"/>
          </p:cNvSpPr>
          <p:nvPr>
            <p:ph type="subTitle" idx="8"/>
          </p:nvPr>
        </p:nvSpPr>
        <p:spPr>
          <a:xfrm>
            <a:off x="1759500" y="2717767"/>
            <a:ext cx="23055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32" name="Google Shape;232;p13"/>
          <p:cNvSpPr txBox="1">
            <a:spLocks noGrp="1"/>
          </p:cNvSpPr>
          <p:nvPr>
            <p:ph type="subTitle" idx="9"/>
          </p:nvPr>
        </p:nvSpPr>
        <p:spPr>
          <a:xfrm>
            <a:off x="1759500" y="3913300"/>
            <a:ext cx="23055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33" name="Google Shape;233;p13"/>
          <p:cNvSpPr txBox="1">
            <a:spLocks noGrp="1"/>
          </p:cNvSpPr>
          <p:nvPr>
            <p:ph type="subTitle" idx="13"/>
          </p:nvPr>
        </p:nvSpPr>
        <p:spPr>
          <a:xfrm>
            <a:off x="5967000" y="1522250"/>
            <a:ext cx="23055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34" name="Google Shape;234;p13"/>
          <p:cNvSpPr txBox="1">
            <a:spLocks noGrp="1"/>
          </p:cNvSpPr>
          <p:nvPr>
            <p:ph type="subTitle" idx="14"/>
          </p:nvPr>
        </p:nvSpPr>
        <p:spPr>
          <a:xfrm>
            <a:off x="5967000" y="2717763"/>
            <a:ext cx="23055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35" name="Google Shape;235;p13"/>
          <p:cNvSpPr txBox="1">
            <a:spLocks noGrp="1"/>
          </p:cNvSpPr>
          <p:nvPr>
            <p:ph type="subTitle" idx="15"/>
          </p:nvPr>
        </p:nvSpPr>
        <p:spPr>
          <a:xfrm>
            <a:off x="5967000" y="3913300"/>
            <a:ext cx="2305500" cy="5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236" name="Google Shape;236;p13"/>
          <p:cNvGrpSpPr/>
          <p:nvPr/>
        </p:nvGrpSpPr>
        <p:grpSpPr>
          <a:xfrm>
            <a:off x="169550" y="251500"/>
            <a:ext cx="8259350" cy="4824400"/>
            <a:chOff x="169550" y="251500"/>
            <a:chExt cx="8259350" cy="4824400"/>
          </a:xfrm>
        </p:grpSpPr>
        <p:sp>
          <p:nvSpPr>
            <p:cNvPr id="237" name="Google Shape;237;p13"/>
            <p:cNvSpPr/>
            <p:nvPr/>
          </p:nvSpPr>
          <p:spPr>
            <a:xfrm>
              <a:off x="8145400" y="251500"/>
              <a:ext cx="283500" cy="2835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8" name="Google Shape;238;p13"/>
            <p:cNvSpPr/>
            <p:nvPr/>
          </p:nvSpPr>
          <p:spPr>
            <a:xfrm>
              <a:off x="169550" y="4608500"/>
              <a:ext cx="467400" cy="467400"/>
            </a:xfrm>
            <a:prstGeom prst="mathPlus">
              <a:avLst>
                <a:gd name="adj1" fmla="val 2352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39" name="Google Shape;239;p13"/>
          <p:cNvGrpSpPr/>
          <p:nvPr/>
        </p:nvGrpSpPr>
        <p:grpSpPr>
          <a:xfrm>
            <a:off x="-137100" y="699550"/>
            <a:ext cx="8826725" cy="4331024"/>
            <a:chOff x="-137100" y="699550"/>
            <a:chExt cx="8826725" cy="4331024"/>
          </a:xfrm>
        </p:grpSpPr>
        <p:grpSp>
          <p:nvGrpSpPr>
            <p:cNvPr id="240" name="Google Shape;240;p13"/>
            <p:cNvGrpSpPr/>
            <p:nvPr/>
          </p:nvGrpSpPr>
          <p:grpSpPr>
            <a:xfrm>
              <a:off x="-137100" y="699550"/>
              <a:ext cx="774050" cy="154499"/>
              <a:chOff x="998850" y="974175"/>
              <a:chExt cx="774050" cy="154499"/>
            </a:xfrm>
          </p:grpSpPr>
          <p:sp>
            <p:nvSpPr>
              <p:cNvPr id="241" name="Google Shape;241;p13"/>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3"/>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13"/>
            <p:cNvGrpSpPr/>
            <p:nvPr/>
          </p:nvGrpSpPr>
          <p:grpSpPr>
            <a:xfrm rot="10800000">
              <a:off x="7915575" y="4876075"/>
              <a:ext cx="774050" cy="154499"/>
              <a:chOff x="998850" y="974175"/>
              <a:chExt cx="774050" cy="154499"/>
            </a:xfrm>
          </p:grpSpPr>
          <p:sp>
            <p:nvSpPr>
              <p:cNvPr id="247" name="Google Shape;247;p13"/>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3"/>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467"/>
        <p:cNvGrpSpPr/>
        <p:nvPr/>
      </p:nvGrpSpPr>
      <p:grpSpPr>
        <a:xfrm>
          <a:off x="0" y="0"/>
          <a:ext cx="0" cy="0"/>
          <a:chOff x="0" y="0"/>
          <a:chExt cx="0" cy="0"/>
        </a:xfrm>
      </p:grpSpPr>
      <p:sp>
        <p:nvSpPr>
          <p:cNvPr id="468" name="Google Shape;46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9" name="Google Shape;469;p22"/>
          <p:cNvSpPr txBox="1">
            <a:spLocks noGrp="1"/>
          </p:cNvSpPr>
          <p:nvPr>
            <p:ph type="subTitle" idx="1"/>
          </p:nvPr>
        </p:nvSpPr>
        <p:spPr>
          <a:xfrm>
            <a:off x="720000" y="1710145"/>
            <a:ext cx="2220600" cy="11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0" name="Google Shape;470;p22"/>
          <p:cNvSpPr txBox="1">
            <a:spLocks noGrp="1"/>
          </p:cNvSpPr>
          <p:nvPr>
            <p:ph type="subTitle" idx="2"/>
          </p:nvPr>
        </p:nvSpPr>
        <p:spPr>
          <a:xfrm>
            <a:off x="3582300" y="1710145"/>
            <a:ext cx="2220600" cy="11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1" name="Google Shape;471;p22"/>
          <p:cNvSpPr txBox="1">
            <a:spLocks noGrp="1"/>
          </p:cNvSpPr>
          <p:nvPr>
            <p:ph type="subTitle" idx="3"/>
          </p:nvPr>
        </p:nvSpPr>
        <p:spPr>
          <a:xfrm>
            <a:off x="720000" y="3440450"/>
            <a:ext cx="2220600" cy="11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2" name="Google Shape;472;p22"/>
          <p:cNvSpPr txBox="1">
            <a:spLocks noGrp="1"/>
          </p:cNvSpPr>
          <p:nvPr>
            <p:ph type="subTitle" idx="4"/>
          </p:nvPr>
        </p:nvSpPr>
        <p:spPr>
          <a:xfrm>
            <a:off x="3582300" y="3440450"/>
            <a:ext cx="2220600" cy="11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3" name="Google Shape;473;p22"/>
          <p:cNvSpPr txBox="1">
            <a:spLocks noGrp="1"/>
          </p:cNvSpPr>
          <p:nvPr>
            <p:ph type="subTitle" idx="5"/>
          </p:nvPr>
        </p:nvSpPr>
        <p:spPr>
          <a:xfrm>
            <a:off x="6203500" y="1710145"/>
            <a:ext cx="2220600" cy="11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4" name="Google Shape;474;p22"/>
          <p:cNvSpPr txBox="1">
            <a:spLocks noGrp="1"/>
          </p:cNvSpPr>
          <p:nvPr>
            <p:ph type="subTitle" idx="6"/>
          </p:nvPr>
        </p:nvSpPr>
        <p:spPr>
          <a:xfrm>
            <a:off x="6203500" y="3440450"/>
            <a:ext cx="2220600" cy="11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5" name="Google Shape;475;p22"/>
          <p:cNvSpPr txBox="1">
            <a:spLocks noGrp="1"/>
          </p:cNvSpPr>
          <p:nvPr>
            <p:ph type="subTitle" idx="7"/>
          </p:nvPr>
        </p:nvSpPr>
        <p:spPr>
          <a:xfrm>
            <a:off x="720000" y="1230675"/>
            <a:ext cx="22185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476" name="Google Shape;476;p22"/>
          <p:cNvSpPr txBox="1">
            <a:spLocks noGrp="1"/>
          </p:cNvSpPr>
          <p:nvPr>
            <p:ph type="subTitle" idx="8"/>
          </p:nvPr>
        </p:nvSpPr>
        <p:spPr>
          <a:xfrm>
            <a:off x="3582300" y="1230675"/>
            <a:ext cx="22188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477" name="Google Shape;477;p22"/>
          <p:cNvSpPr txBox="1">
            <a:spLocks noGrp="1"/>
          </p:cNvSpPr>
          <p:nvPr>
            <p:ph type="subTitle" idx="9"/>
          </p:nvPr>
        </p:nvSpPr>
        <p:spPr>
          <a:xfrm>
            <a:off x="6205513" y="1230675"/>
            <a:ext cx="22185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478" name="Google Shape;478;p22"/>
          <p:cNvSpPr txBox="1">
            <a:spLocks noGrp="1"/>
          </p:cNvSpPr>
          <p:nvPr>
            <p:ph type="subTitle" idx="13"/>
          </p:nvPr>
        </p:nvSpPr>
        <p:spPr>
          <a:xfrm>
            <a:off x="720000" y="2957749"/>
            <a:ext cx="22185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479" name="Google Shape;479;p22"/>
          <p:cNvSpPr txBox="1">
            <a:spLocks noGrp="1"/>
          </p:cNvSpPr>
          <p:nvPr>
            <p:ph type="subTitle" idx="14"/>
          </p:nvPr>
        </p:nvSpPr>
        <p:spPr>
          <a:xfrm>
            <a:off x="3582300" y="2957749"/>
            <a:ext cx="22188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480" name="Google Shape;480;p22"/>
          <p:cNvSpPr txBox="1">
            <a:spLocks noGrp="1"/>
          </p:cNvSpPr>
          <p:nvPr>
            <p:ph type="subTitle" idx="15"/>
          </p:nvPr>
        </p:nvSpPr>
        <p:spPr>
          <a:xfrm>
            <a:off x="6205513" y="2957749"/>
            <a:ext cx="22185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latin typeface="Cabin"/>
                <a:ea typeface="Cabin"/>
                <a:cs typeface="Cabin"/>
                <a:sym typeface="Cabi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481" name="Google Shape;481;p22"/>
          <p:cNvGrpSpPr/>
          <p:nvPr/>
        </p:nvGrpSpPr>
        <p:grpSpPr>
          <a:xfrm>
            <a:off x="-137100" y="699550"/>
            <a:ext cx="774050" cy="154499"/>
            <a:chOff x="998850" y="974175"/>
            <a:chExt cx="774050" cy="154499"/>
          </a:xfrm>
        </p:grpSpPr>
        <p:sp>
          <p:nvSpPr>
            <p:cNvPr id="482" name="Google Shape;482;p22"/>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2"/>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2"/>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2"/>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2"/>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 name="Google Shape;487;p22"/>
          <p:cNvSpPr/>
          <p:nvPr/>
        </p:nvSpPr>
        <p:spPr>
          <a:xfrm>
            <a:off x="7916500" y="205600"/>
            <a:ext cx="507600" cy="503400"/>
          </a:xfrm>
          <a:prstGeom prst="mathPlus">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8" name="Google Shape;488;p22"/>
          <p:cNvSpPr/>
          <p:nvPr/>
        </p:nvSpPr>
        <p:spPr>
          <a:xfrm>
            <a:off x="440575" y="4867300"/>
            <a:ext cx="206700" cy="2067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89" name="Google Shape;489;p22"/>
          <p:cNvGrpSpPr/>
          <p:nvPr/>
        </p:nvGrpSpPr>
        <p:grpSpPr>
          <a:xfrm>
            <a:off x="-5079" y="-20625"/>
            <a:ext cx="9148658" cy="5170212"/>
            <a:chOff x="-5079" y="-20625"/>
            <a:chExt cx="9148658" cy="5170212"/>
          </a:xfrm>
        </p:grpSpPr>
        <p:grpSp>
          <p:nvGrpSpPr>
            <p:cNvPr id="490" name="Google Shape;490;p22"/>
            <p:cNvGrpSpPr/>
            <p:nvPr/>
          </p:nvGrpSpPr>
          <p:grpSpPr>
            <a:xfrm>
              <a:off x="-5079" y="1804973"/>
              <a:ext cx="136085" cy="3344605"/>
              <a:chOff x="-5079" y="1804973"/>
              <a:chExt cx="136085" cy="3344605"/>
            </a:xfrm>
          </p:grpSpPr>
          <p:sp>
            <p:nvSpPr>
              <p:cNvPr id="491" name="Google Shape;491;p22"/>
              <p:cNvSpPr/>
              <p:nvPr/>
            </p:nvSpPr>
            <p:spPr>
              <a:xfrm rot="-5400000">
                <a:off x="-146579" y="4871993"/>
                <a:ext cx="419086" cy="136085"/>
              </a:xfrm>
              <a:custGeom>
                <a:avLst/>
                <a:gdLst/>
                <a:ahLst/>
                <a:cxnLst/>
                <a:rect l="l" t="t" r="r" b="b"/>
                <a:pathLst>
                  <a:path w="15639" h="6226" extrusionOk="0">
                    <a:moveTo>
                      <a:pt x="0" y="0"/>
                    </a:moveTo>
                    <a:lnTo>
                      <a:pt x="0" y="6226"/>
                    </a:lnTo>
                    <a:lnTo>
                      <a:pt x="15638" y="6226"/>
                    </a:lnTo>
                    <a:lnTo>
                      <a:pt x="156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2"/>
              <p:cNvSpPr/>
              <p:nvPr/>
            </p:nvSpPr>
            <p:spPr>
              <a:xfrm rot="-5400000">
                <a:off x="-146579" y="4453996"/>
                <a:ext cx="419086" cy="136085"/>
              </a:xfrm>
              <a:custGeom>
                <a:avLst/>
                <a:gdLst/>
                <a:ahLst/>
                <a:cxnLst/>
                <a:rect l="l" t="t" r="r" b="b"/>
                <a:pathLst>
                  <a:path w="15639" h="6226" extrusionOk="0">
                    <a:moveTo>
                      <a:pt x="0" y="0"/>
                    </a:moveTo>
                    <a:lnTo>
                      <a:pt x="0" y="6226"/>
                    </a:lnTo>
                    <a:lnTo>
                      <a:pt x="15638" y="6226"/>
                    </a:lnTo>
                    <a:lnTo>
                      <a:pt x="15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2"/>
              <p:cNvSpPr/>
              <p:nvPr/>
            </p:nvSpPr>
            <p:spPr>
              <a:xfrm rot="-5400000">
                <a:off x="-146579" y="4036000"/>
                <a:ext cx="419086" cy="136085"/>
              </a:xfrm>
              <a:custGeom>
                <a:avLst/>
                <a:gdLst/>
                <a:ahLst/>
                <a:cxnLst/>
                <a:rect l="l" t="t" r="r" b="b"/>
                <a:pathLst>
                  <a:path w="15639" h="6226" extrusionOk="0">
                    <a:moveTo>
                      <a:pt x="1" y="0"/>
                    </a:moveTo>
                    <a:lnTo>
                      <a:pt x="1" y="6226"/>
                    </a:lnTo>
                    <a:lnTo>
                      <a:pt x="15639" y="6226"/>
                    </a:lnTo>
                    <a:lnTo>
                      <a:pt x="15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2"/>
              <p:cNvSpPr/>
              <p:nvPr/>
            </p:nvSpPr>
            <p:spPr>
              <a:xfrm rot="-5400000">
                <a:off x="-146579" y="3618004"/>
                <a:ext cx="419086" cy="136085"/>
              </a:xfrm>
              <a:custGeom>
                <a:avLst/>
                <a:gdLst/>
                <a:ahLst/>
                <a:cxnLst/>
                <a:rect l="l" t="t" r="r" b="b"/>
                <a:pathLst>
                  <a:path w="15639" h="6226" extrusionOk="0">
                    <a:moveTo>
                      <a:pt x="1" y="0"/>
                    </a:moveTo>
                    <a:lnTo>
                      <a:pt x="1" y="6226"/>
                    </a:lnTo>
                    <a:lnTo>
                      <a:pt x="15639" y="6226"/>
                    </a:lnTo>
                    <a:lnTo>
                      <a:pt x="15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2"/>
              <p:cNvSpPr/>
              <p:nvPr/>
            </p:nvSpPr>
            <p:spPr>
              <a:xfrm rot="-5400000">
                <a:off x="-146472" y="3200115"/>
                <a:ext cx="418872" cy="136085"/>
              </a:xfrm>
              <a:custGeom>
                <a:avLst/>
                <a:gdLst/>
                <a:ahLst/>
                <a:cxnLst/>
                <a:rect l="l" t="t" r="r" b="b"/>
                <a:pathLst>
                  <a:path w="15631" h="6226" extrusionOk="0">
                    <a:moveTo>
                      <a:pt x="1" y="0"/>
                    </a:moveTo>
                    <a:lnTo>
                      <a:pt x="1" y="6226"/>
                    </a:lnTo>
                    <a:lnTo>
                      <a:pt x="15630" y="6226"/>
                    </a:lnTo>
                    <a:lnTo>
                      <a:pt x="15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2"/>
              <p:cNvSpPr/>
              <p:nvPr/>
            </p:nvSpPr>
            <p:spPr>
              <a:xfrm rot="-5400000">
                <a:off x="-146579" y="2782225"/>
                <a:ext cx="419086" cy="136085"/>
              </a:xfrm>
              <a:custGeom>
                <a:avLst/>
                <a:gdLst/>
                <a:ahLst/>
                <a:cxnLst/>
                <a:rect l="l" t="t" r="r" b="b"/>
                <a:pathLst>
                  <a:path w="15639" h="6226" extrusionOk="0">
                    <a:moveTo>
                      <a:pt x="0" y="0"/>
                    </a:moveTo>
                    <a:lnTo>
                      <a:pt x="0" y="6226"/>
                    </a:lnTo>
                    <a:lnTo>
                      <a:pt x="15638" y="6226"/>
                    </a:lnTo>
                    <a:lnTo>
                      <a:pt x="156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2"/>
              <p:cNvSpPr/>
              <p:nvPr/>
            </p:nvSpPr>
            <p:spPr>
              <a:xfrm rot="-5400000">
                <a:off x="-146459" y="2364350"/>
                <a:ext cx="418845" cy="136085"/>
              </a:xfrm>
              <a:custGeom>
                <a:avLst/>
                <a:gdLst/>
                <a:ahLst/>
                <a:cxnLst/>
                <a:rect l="l" t="t" r="r" b="b"/>
                <a:pathLst>
                  <a:path w="15630" h="6226" extrusionOk="0">
                    <a:moveTo>
                      <a:pt x="0" y="0"/>
                    </a:moveTo>
                    <a:lnTo>
                      <a:pt x="0" y="6226"/>
                    </a:lnTo>
                    <a:lnTo>
                      <a:pt x="15630" y="6226"/>
                    </a:lnTo>
                    <a:lnTo>
                      <a:pt x="15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2"/>
              <p:cNvSpPr/>
              <p:nvPr/>
            </p:nvSpPr>
            <p:spPr>
              <a:xfrm rot="-5400000">
                <a:off x="-146579" y="1946474"/>
                <a:ext cx="419086" cy="136085"/>
              </a:xfrm>
              <a:custGeom>
                <a:avLst/>
                <a:gdLst/>
                <a:ahLst/>
                <a:cxnLst/>
                <a:rect l="l" t="t" r="r" b="b"/>
                <a:pathLst>
                  <a:path w="15639" h="6226" extrusionOk="0">
                    <a:moveTo>
                      <a:pt x="1" y="0"/>
                    </a:moveTo>
                    <a:lnTo>
                      <a:pt x="1" y="6226"/>
                    </a:lnTo>
                    <a:lnTo>
                      <a:pt x="15639" y="6226"/>
                    </a:lnTo>
                    <a:lnTo>
                      <a:pt x="156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22"/>
            <p:cNvGrpSpPr/>
            <p:nvPr/>
          </p:nvGrpSpPr>
          <p:grpSpPr>
            <a:xfrm>
              <a:off x="8894367" y="-20625"/>
              <a:ext cx="249212" cy="5170212"/>
              <a:chOff x="8869356" y="-20637"/>
              <a:chExt cx="274644" cy="5170212"/>
            </a:xfrm>
          </p:grpSpPr>
          <p:sp>
            <p:nvSpPr>
              <p:cNvPr id="500" name="Google Shape;500;p22"/>
              <p:cNvSpPr/>
              <p:nvPr/>
            </p:nvSpPr>
            <p:spPr>
              <a:xfrm rot="5400000">
                <a:off x="8682755" y="165963"/>
                <a:ext cx="647846" cy="274644"/>
              </a:xfrm>
              <a:custGeom>
                <a:avLst/>
                <a:gdLst/>
                <a:ahLst/>
                <a:cxnLst/>
                <a:rect l="l" t="t" r="r" b="b"/>
                <a:pathLst>
                  <a:path w="15639" h="6226" extrusionOk="0">
                    <a:moveTo>
                      <a:pt x="0" y="0"/>
                    </a:moveTo>
                    <a:lnTo>
                      <a:pt x="0" y="6226"/>
                    </a:lnTo>
                    <a:lnTo>
                      <a:pt x="15638" y="6226"/>
                    </a:lnTo>
                    <a:lnTo>
                      <a:pt x="156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2"/>
              <p:cNvSpPr/>
              <p:nvPr/>
            </p:nvSpPr>
            <p:spPr>
              <a:xfrm rot="5400000">
                <a:off x="8682755" y="812116"/>
                <a:ext cx="647846" cy="274644"/>
              </a:xfrm>
              <a:custGeom>
                <a:avLst/>
                <a:gdLst/>
                <a:ahLst/>
                <a:cxnLst/>
                <a:rect l="l" t="t" r="r" b="b"/>
                <a:pathLst>
                  <a:path w="15639" h="6226" extrusionOk="0">
                    <a:moveTo>
                      <a:pt x="0" y="0"/>
                    </a:moveTo>
                    <a:lnTo>
                      <a:pt x="0" y="6226"/>
                    </a:lnTo>
                    <a:lnTo>
                      <a:pt x="15638" y="6226"/>
                    </a:lnTo>
                    <a:lnTo>
                      <a:pt x="15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2"/>
              <p:cNvSpPr/>
              <p:nvPr/>
            </p:nvSpPr>
            <p:spPr>
              <a:xfrm rot="5400000">
                <a:off x="8682755" y="1458269"/>
                <a:ext cx="647846" cy="274644"/>
              </a:xfrm>
              <a:custGeom>
                <a:avLst/>
                <a:gdLst/>
                <a:ahLst/>
                <a:cxnLst/>
                <a:rect l="l" t="t" r="r" b="b"/>
                <a:pathLst>
                  <a:path w="15639" h="6226" extrusionOk="0">
                    <a:moveTo>
                      <a:pt x="1" y="0"/>
                    </a:moveTo>
                    <a:lnTo>
                      <a:pt x="1" y="6226"/>
                    </a:lnTo>
                    <a:lnTo>
                      <a:pt x="15639" y="6226"/>
                    </a:lnTo>
                    <a:lnTo>
                      <a:pt x="15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2"/>
              <p:cNvSpPr/>
              <p:nvPr/>
            </p:nvSpPr>
            <p:spPr>
              <a:xfrm rot="5400000">
                <a:off x="8682755" y="2104422"/>
                <a:ext cx="647846" cy="274644"/>
              </a:xfrm>
              <a:custGeom>
                <a:avLst/>
                <a:gdLst/>
                <a:ahLst/>
                <a:cxnLst/>
                <a:rect l="l" t="t" r="r" b="b"/>
                <a:pathLst>
                  <a:path w="15639" h="6226" extrusionOk="0">
                    <a:moveTo>
                      <a:pt x="1" y="0"/>
                    </a:moveTo>
                    <a:lnTo>
                      <a:pt x="1" y="6226"/>
                    </a:lnTo>
                    <a:lnTo>
                      <a:pt x="15639" y="6226"/>
                    </a:lnTo>
                    <a:lnTo>
                      <a:pt x="15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2"/>
              <p:cNvSpPr/>
              <p:nvPr/>
            </p:nvSpPr>
            <p:spPr>
              <a:xfrm rot="5400000">
                <a:off x="8682921" y="2750409"/>
                <a:ext cx="647514" cy="274644"/>
              </a:xfrm>
              <a:custGeom>
                <a:avLst/>
                <a:gdLst/>
                <a:ahLst/>
                <a:cxnLst/>
                <a:rect l="l" t="t" r="r" b="b"/>
                <a:pathLst>
                  <a:path w="15631" h="6226" extrusionOk="0">
                    <a:moveTo>
                      <a:pt x="1" y="0"/>
                    </a:moveTo>
                    <a:lnTo>
                      <a:pt x="1" y="6226"/>
                    </a:lnTo>
                    <a:lnTo>
                      <a:pt x="15630" y="6226"/>
                    </a:lnTo>
                    <a:lnTo>
                      <a:pt x="15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2"/>
              <p:cNvSpPr/>
              <p:nvPr/>
            </p:nvSpPr>
            <p:spPr>
              <a:xfrm rot="5400000">
                <a:off x="8682755" y="3396396"/>
                <a:ext cx="647846" cy="274644"/>
              </a:xfrm>
              <a:custGeom>
                <a:avLst/>
                <a:gdLst/>
                <a:ahLst/>
                <a:cxnLst/>
                <a:rect l="l" t="t" r="r" b="b"/>
                <a:pathLst>
                  <a:path w="15639" h="6226" extrusionOk="0">
                    <a:moveTo>
                      <a:pt x="0" y="0"/>
                    </a:moveTo>
                    <a:lnTo>
                      <a:pt x="0" y="6226"/>
                    </a:lnTo>
                    <a:lnTo>
                      <a:pt x="15638" y="6226"/>
                    </a:lnTo>
                    <a:lnTo>
                      <a:pt x="156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2"/>
              <p:cNvSpPr/>
              <p:nvPr/>
            </p:nvSpPr>
            <p:spPr>
              <a:xfrm rot="5400000">
                <a:off x="8682941" y="4042363"/>
                <a:ext cx="647473" cy="274644"/>
              </a:xfrm>
              <a:custGeom>
                <a:avLst/>
                <a:gdLst/>
                <a:ahLst/>
                <a:cxnLst/>
                <a:rect l="l" t="t" r="r" b="b"/>
                <a:pathLst>
                  <a:path w="15630" h="6226" extrusionOk="0">
                    <a:moveTo>
                      <a:pt x="0" y="0"/>
                    </a:moveTo>
                    <a:lnTo>
                      <a:pt x="0" y="6226"/>
                    </a:lnTo>
                    <a:lnTo>
                      <a:pt x="15630" y="6226"/>
                    </a:lnTo>
                    <a:lnTo>
                      <a:pt x="15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2"/>
              <p:cNvSpPr/>
              <p:nvPr/>
            </p:nvSpPr>
            <p:spPr>
              <a:xfrm rot="5400000">
                <a:off x="8682755" y="4688329"/>
                <a:ext cx="647846" cy="274644"/>
              </a:xfrm>
              <a:custGeom>
                <a:avLst/>
                <a:gdLst/>
                <a:ahLst/>
                <a:cxnLst/>
                <a:rect l="l" t="t" r="r" b="b"/>
                <a:pathLst>
                  <a:path w="15639" h="6226" extrusionOk="0">
                    <a:moveTo>
                      <a:pt x="1" y="0"/>
                    </a:moveTo>
                    <a:lnTo>
                      <a:pt x="1" y="6226"/>
                    </a:lnTo>
                    <a:lnTo>
                      <a:pt x="15639" y="6226"/>
                    </a:lnTo>
                    <a:lnTo>
                      <a:pt x="156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44"/>
        <p:cNvGrpSpPr/>
        <p:nvPr/>
      </p:nvGrpSpPr>
      <p:grpSpPr>
        <a:xfrm>
          <a:off x="0" y="0"/>
          <a:ext cx="0" cy="0"/>
          <a:chOff x="0" y="0"/>
          <a:chExt cx="0" cy="0"/>
        </a:xfrm>
      </p:grpSpPr>
      <p:grpSp>
        <p:nvGrpSpPr>
          <p:cNvPr id="545" name="Google Shape;545;p24"/>
          <p:cNvGrpSpPr/>
          <p:nvPr/>
        </p:nvGrpSpPr>
        <p:grpSpPr>
          <a:xfrm>
            <a:off x="0" y="0"/>
            <a:ext cx="9143999" cy="5143500"/>
            <a:chOff x="0" y="0"/>
            <a:chExt cx="9143999" cy="5143500"/>
          </a:xfrm>
        </p:grpSpPr>
        <p:grpSp>
          <p:nvGrpSpPr>
            <p:cNvPr id="546" name="Google Shape;546;p24"/>
            <p:cNvGrpSpPr/>
            <p:nvPr/>
          </p:nvGrpSpPr>
          <p:grpSpPr>
            <a:xfrm rot="5400000">
              <a:off x="-309775" y="309775"/>
              <a:ext cx="774050" cy="154499"/>
              <a:chOff x="998850" y="974175"/>
              <a:chExt cx="774050" cy="154499"/>
            </a:xfrm>
          </p:grpSpPr>
          <p:sp>
            <p:nvSpPr>
              <p:cNvPr id="547" name="Google Shape;547;p24"/>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4"/>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4"/>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4"/>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4"/>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24"/>
            <p:cNvGrpSpPr/>
            <p:nvPr/>
          </p:nvGrpSpPr>
          <p:grpSpPr>
            <a:xfrm rot="-5400000">
              <a:off x="8679725" y="4679225"/>
              <a:ext cx="774050" cy="154499"/>
              <a:chOff x="998850" y="974175"/>
              <a:chExt cx="774050" cy="154499"/>
            </a:xfrm>
          </p:grpSpPr>
          <p:sp>
            <p:nvSpPr>
              <p:cNvPr id="553" name="Google Shape;553;p24"/>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4"/>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4"/>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4"/>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4"/>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 name="Google Shape;558;p24"/>
          <p:cNvGrpSpPr/>
          <p:nvPr/>
        </p:nvGrpSpPr>
        <p:grpSpPr>
          <a:xfrm>
            <a:off x="407250" y="222950"/>
            <a:ext cx="8517825" cy="4831575"/>
            <a:chOff x="216750" y="222950"/>
            <a:chExt cx="8517825" cy="4831575"/>
          </a:xfrm>
        </p:grpSpPr>
        <p:sp>
          <p:nvSpPr>
            <p:cNvPr id="559" name="Google Shape;559;p24"/>
            <p:cNvSpPr/>
            <p:nvPr/>
          </p:nvSpPr>
          <p:spPr>
            <a:xfrm>
              <a:off x="216750" y="4766525"/>
              <a:ext cx="288000" cy="2880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60" name="Google Shape;560;p24"/>
            <p:cNvSpPr/>
            <p:nvPr/>
          </p:nvSpPr>
          <p:spPr>
            <a:xfrm>
              <a:off x="8532075" y="222950"/>
              <a:ext cx="202500" cy="2025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561" name="Google Shape;561;p24"/>
          <p:cNvGrpSpPr/>
          <p:nvPr/>
        </p:nvGrpSpPr>
        <p:grpSpPr>
          <a:xfrm>
            <a:off x="-5079" y="-8"/>
            <a:ext cx="9149074" cy="5149586"/>
            <a:chOff x="-5079" y="-8"/>
            <a:chExt cx="9149074" cy="5149586"/>
          </a:xfrm>
        </p:grpSpPr>
        <p:grpSp>
          <p:nvGrpSpPr>
            <p:cNvPr id="562" name="Google Shape;562;p24"/>
            <p:cNvGrpSpPr/>
            <p:nvPr/>
          </p:nvGrpSpPr>
          <p:grpSpPr>
            <a:xfrm>
              <a:off x="-5079" y="1804973"/>
              <a:ext cx="136085" cy="3344605"/>
              <a:chOff x="-5079" y="1804973"/>
              <a:chExt cx="136085" cy="3344605"/>
            </a:xfrm>
          </p:grpSpPr>
          <p:sp>
            <p:nvSpPr>
              <p:cNvPr id="563" name="Google Shape;563;p24"/>
              <p:cNvSpPr/>
              <p:nvPr/>
            </p:nvSpPr>
            <p:spPr>
              <a:xfrm rot="-5400000">
                <a:off x="-146579" y="4871993"/>
                <a:ext cx="419086" cy="136085"/>
              </a:xfrm>
              <a:custGeom>
                <a:avLst/>
                <a:gdLst/>
                <a:ahLst/>
                <a:cxnLst/>
                <a:rect l="l" t="t" r="r" b="b"/>
                <a:pathLst>
                  <a:path w="15639" h="6226" extrusionOk="0">
                    <a:moveTo>
                      <a:pt x="0" y="0"/>
                    </a:moveTo>
                    <a:lnTo>
                      <a:pt x="0" y="6226"/>
                    </a:lnTo>
                    <a:lnTo>
                      <a:pt x="15638" y="6226"/>
                    </a:lnTo>
                    <a:lnTo>
                      <a:pt x="156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4"/>
              <p:cNvSpPr/>
              <p:nvPr/>
            </p:nvSpPr>
            <p:spPr>
              <a:xfrm rot="-5400000">
                <a:off x="-146579" y="4453996"/>
                <a:ext cx="419086" cy="136085"/>
              </a:xfrm>
              <a:custGeom>
                <a:avLst/>
                <a:gdLst/>
                <a:ahLst/>
                <a:cxnLst/>
                <a:rect l="l" t="t" r="r" b="b"/>
                <a:pathLst>
                  <a:path w="15639" h="6226" extrusionOk="0">
                    <a:moveTo>
                      <a:pt x="0" y="0"/>
                    </a:moveTo>
                    <a:lnTo>
                      <a:pt x="0" y="6226"/>
                    </a:lnTo>
                    <a:lnTo>
                      <a:pt x="15638" y="6226"/>
                    </a:lnTo>
                    <a:lnTo>
                      <a:pt x="15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4"/>
              <p:cNvSpPr/>
              <p:nvPr/>
            </p:nvSpPr>
            <p:spPr>
              <a:xfrm rot="-5400000">
                <a:off x="-146579" y="4036000"/>
                <a:ext cx="419086" cy="136085"/>
              </a:xfrm>
              <a:custGeom>
                <a:avLst/>
                <a:gdLst/>
                <a:ahLst/>
                <a:cxnLst/>
                <a:rect l="l" t="t" r="r" b="b"/>
                <a:pathLst>
                  <a:path w="15639" h="6226" extrusionOk="0">
                    <a:moveTo>
                      <a:pt x="1" y="0"/>
                    </a:moveTo>
                    <a:lnTo>
                      <a:pt x="1" y="6226"/>
                    </a:lnTo>
                    <a:lnTo>
                      <a:pt x="15639" y="6226"/>
                    </a:lnTo>
                    <a:lnTo>
                      <a:pt x="15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4"/>
              <p:cNvSpPr/>
              <p:nvPr/>
            </p:nvSpPr>
            <p:spPr>
              <a:xfrm rot="-5400000">
                <a:off x="-146579" y="3618004"/>
                <a:ext cx="419086" cy="136085"/>
              </a:xfrm>
              <a:custGeom>
                <a:avLst/>
                <a:gdLst/>
                <a:ahLst/>
                <a:cxnLst/>
                <a:rect l="l" t="t" r="r" b="b"/>
                <a:pathLst>
                  <a:path w="15639" h="6226" extrusionOk="0">
                    <a:moveTo>
                      <a:pt x="1" y="0"/>
                    </a:moveTo>
                    <a:lnTo>
                      <a:pt x="1" y="6226"/>
                    </a:lnTo>
                    <a:lnTo>
                      <a:pt x="15639" y="6226"/>
                    </a:lnTo>
                    <a:lnTo>
                      <a:pt x="15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4"/>
              <p:cNvSpPr/>
              <p:nvPr/>
            </p:nvSpPr>
            <p:spPr>
              <a:xfrm rot="-5400000">
                <a:off x="-146472" y="3200115"/>
                <a:ext cx="418872" cy="136085"/>
              </a:xfrm>
              <a:custGeom>
                <a:avLst/>
                <a:gdLst/>
                <a:ahLst/>
                <a:cxnLst/>
                <a:rect l="l" t="t" r="r" b="b"/>
                <a:pathLst>
                  <a:path w="15631" h="6226" extrusionOk="0">
                    <a:moveTo>
                      <a:pt x="1" y="0"/>
                    </a:moveTo>
                    <a:lnTo>
                      <a:pt x="1" y="6226"/>
                    </a:lnTo>
                    <a:lnTo>
                      <a:pt x="15630" y="6226"/>
                    </a:lnTo>
                    <a:lnTo>
                      <a:pt x="15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4"/>
              <p:cNvSpPr/>
              <p:nvPr/>
            </p:nvSpPr>
            <p:spPr>
              <a:xfrm rot="-5400000">
                <a:off x="-146579" y="2782225"/>
                <a:ext cx="419086" cy="136085"/>
              </a:xfrm>
              <a:custGeom>
                <a:avLst/>
                <a:gdLst/>
                <a:ahLst/>
                <a:cxnLst/>
                <a:rect l="l" t="t" r="r" b="b"/>
                <a:pathLst>
                  <a:path w="15639" h="6226" extrusionOk="0">
                    <a:moveTo>
                      <a:pt x="0" y="0"/>
                    </a:moveTo>
                    <a:lnTo>
                      <a:pt x="0" y="6226"/>
                    </a:lnTo>
                    <a:lnTo>
                      <a:pt x="15638" y="6226"/>
                    </a:lnTo>
                    <a:lnTo>
                      <a:pt x="156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4"/>
              <p:cNvSpPr/>
              <p:nvPr/>
            </p:nvSpPr>
            <p:spPr>
              <a:xfrm rot="-5400000">
                <a:off x="-146459" y="2364350"/>
                <a:ext cx="418845" cy="136085"/>
              </a:xfrm>
              <a:custGeom>
                <a:avLst/>
                <a:gdLst/>
                <a:ahLst/>
                <a:cxnLst/>
                <a:rect l="l" t="t" r="r" b="b"/>
                <a:pathLst>
                  <a:path w="15630" h="6226" extrusionOk="0">
                    <a:moveTo>
                      <a:pt x="0" y="0"/>
                    </a:moveTo>
                    <a:lnTo>
                      <a:pt x="0" y="6226"/>
                    </a:lnTo>
                    <a:lnTo>
                      <a:pt x="15630" y="6226"/>
                    </a:lnTo>
                    <a:lnTo>
                      <a:pt x="15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4"/>
              <p:cNvSpPr/>
              <p:nvPr/>
            </p:nvSpPr>
            <p:spPr>
              <a:xfrm rot="-5400000">
                <a:off x="-146579" y="1946474"/>
                <a:ext cx="419086" cy="136085"/>
              </a:xfrm>
              <a:custGeom>
                <a:avLst/>
                <a:gdLst/>
                <a:ahLst/>
                <a:cxnLst/>
                <a:rect l="l" t="t" r="r" b="b"/>
                <a:pathLst>
                  <a:path w="15639" h="6226" extrusionOk="0">
                    <a:moveTo>
                      <a:pt x="1" y="0"/>
                    </a:moveTo>
                    <a:lnTo>
                      <a:pt x="1" y="6226"/>
                    </a:lnTo>
                    <a:lnTo>
                      <a:pt x="15639" y="6226"/>
                    </a:lnTo>
                    <a:lnTo>
                      <a:pt x="156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24"/>
            <p:cNvGrpSpPr/>
            <p:nvPr/>
          </p:nvGrpSpPr>
          <p:grpSpPr>
            <a:xfrm rot="10800000">
              <a:off x="9033957" y="-8"/>
              <a:ext cx="110038" cy="3344605"/>
              <a:chOff x="-5079" y="1804973"/>
              <a:chExt cx="136085" cy="3344605"/>
            </a:xfrm>
          </p:grpSpPr>
          <p:sp>
            <p:nvSpPr>
              <p:cNvPr id="572" name="Google Shape;572;p24"/>
              <p:cNvSpPr/>
              <p:nvPr/>
            </p:nvSpPr>
            <p:spPr>
              <a:xfrm rot="-5400000">
                <a:off x="-146579" y="4871993"/>
                <a:ext cx="419086" cy="136085"/>
              </a:xfrm>
              <a:custGeom>
                <a:avLst/>
                <a:gdLst/>
                <a:ahLst/>
                <a:cxnLst/>
                <a:rect l="l" t="t" r="r" b="b"/>
                <a:pathLst>
                  <a:path w="15639" h="6226" extrusionOk="0">
                    <a:moveTo>
                      <a:pt x="0" y="0"/>
                    </a:moveTo>
                    <a:lnTo>
                      <a:pt x="0" y="6226"/>
                    </a:lnTo>
                    <a:lnTo>
                      <a:pt x="15638" y="6226"/>
                    </a:lnTo>
                    <a:lnTo>
                      <a:pt x="156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4"/>
              <p:cNvSpPr/>
              <p:nvPr/>
            </p:nvSpPr>
            <p:spPr>
              <a:xfrm rot="-5400000">
                <a:off x="-146579" y="4453996"/>
                <a:ext cx="419086" cy="136085"/>
              </a:xfrm>
              <a:custGeom>
                <a:avLst/>
                <a:gdLst/>
                <a:ahLst/>
                <a:cxnLst/>
                <a:rect l="l" t="t" r="r" b="b"/>
                <a:pathLst>
                  <a:path w="15639" h="6226" extrusionOk="0">
                    <a:moveTo>
                      <a:pt x="0" y="0"/>
                    </a:moveTo>
                    <a:lnTo>
                      <a:pt x="0" y="6226"/>
                    </a:lnTo>
                    <a:lnTo>
                      <a:pt x="15638" y="6226"/>
                    </a:lnTo>
                    <a:lnTo>
                      <a:pt x="15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4"/>
              <p:cNvSpPr/>
              <p:nvPr/>
            </p:nvSpPr>
            <p:spPr>
              <a:xfrm rot="-5400000">
                <a:off x="-146579" y="4036000"/>
                <a:ext cx="419086" cy="136085"/>
              </a:xfrm>
              <a:custGeom>
                <a:avLst/>
                <a:gdLst/>
                <a:ahLst/>
                <a:cxnLst/>
                <a:rect l="l" t="t" r="r" b="b"/>
                <a:pathLst>
                  <a:path w="15639" h="6226" extrusionOk="0">
                    <a:moveTo>
                      <a:pt x="1" y="0"/>
                    </a:moveTo>
                    <a:lnTo>
                      <a:pt x="1" y="6226"/>
                    </a:lnTo>
                    <a:lnTo>
                      <a:pt x="15639" y="6226"/>
                    </a:lnTo>
                    <a:lnTo>
                      <a:pt x="15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4"/>
              <p:cNvSpPr/>
              <p:nvPr/>
            </p:nvSpPr>
            <p:spPr>
              <a:xfrm rot="-5400000">
                <a:off x="-146579" y="3618004"/>
                <a:ext cx="419086" cy="136085"/>
              </a:xfrm>
              <a:custGeom>
                <a:avLst/>
                <a:gdLst/>
                <a:ahLst/>
                <a:cxnLst/>
                <a:rect l="l" t="t" r="r" b="b"/>
                <a:pathLst>
                  <a:path w="15639" h="6226" extrusionOk="0">
                    <a:moveTo>
                      <a:pt x="1" y="0"/>
                    </a:moveTo>
                    <a:lnTo>
                      <a:pt x="1" y="6226"/>
                    </a:lnTo>
                    <a:lnTo>
                      <a:pt x="15639" y="6226"/>
                    </a:lnTo>
                    <a:lnTo>
                      <a:pt x="156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4"/>
              <p:cNvSpPr/>
              <p:nvPr/>
            </p:nvSpPr>
            <p:spPr>
              <a:xfrm rot="-5400000">
                <a:off x="-146472" y="3200115"/>
                <a:ext cx="418872" cy="136085"/>
              </a:xfrm>
              <a:custGeom>
                <a:avLst/>
                <a:gdLst/>
                <a:ahLst/>
                <a:cxnLst/>
                <a:rect l="l" t="t" r="r" b="b"/>
                <a:pathLst>
                  <a:path w="15631" h="6226" extrusionOk="0">
                    <a:moveTo>
                      <a:pt x="1" y="0"/>
                    </a:moveTo>
                    <a:lnTo>
                      <a:pt x="1" y="6226"/>
                    </a:lnTo>
                    <a:lnTo>
                      <a:pt x="15630" y="6226"/>
                    </a:lnTo>
                    <a:lnTo>
                      <a:pt x="15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4"/>
              <p:cNvSpPr/>
              <p:nvPr/>
            </p:nvSpPr>
            <p:spPr>
              <a:xfrm rot="-5400000">
                <a:off x="-146579" y="2782225"/>
                <a:ext cx="419086" cy="136085"/>
              </a:xfrm>
              <a:custGeom>
                <a:avLst/>
                <a:gdLst/>
                <a:ahLst/>
                <a:cxnLst/>
                <a:rect l="l" t="t" r="r" b="b"/>
                <a:pathLst>
                  <a:path w="15639" h="6226" extrusionOk="0">
                    <a:moveTo>
                      <a:pt x="0" y="0"/>
                    </a:moveTo>
                    <a:lnTo>
                      <a:pt x="0" y="6226"/>
                    </a:lnTo>
                    <a:lnTo>
                      <a:pt x="15638" y="6226"/>
                    </a:lnTo>
                    <a:lnTo>
                      <a:pt x="156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4"/>
              <p:cNvSpPr/>
              <p:nvPr/>
            </p:nvSpPr>
            <p:spPr>
              <a:xfrm rot="-5400000">
                <a:off x="-146459" y="2364350"/>
                <a:ext cx="418845" cy="136085"/>
              </a:xfrm>
              <a:custGeom>
                <a:avLst/>
                <a:gdLst/>
                <a:ahLst/>
                <a:cxnLst/>
                <a:rect l="l" t="t" r="r" b="b"/>
                <a:pathLst>
                  <a:path w="15630" h="6226" extrusionOk="0">
                    <a:moveTo>
                      <a:pt x="0" y="0"/>
                    </a:moveTo>
                    <a:lnTo>
                      <a:pt x="0" y="6226"/>
                    </a:lnTo>
                    <a:lnTo>
                      <a:pt x="15630" y="6226"/>
                    </a:lnTo>
                    <a:lnTo>
                      <a:pt x="15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4"/>
              <p:cNvSpPr/>
              <p:nvPr/>
            </p:nvSpPr>
            <p:spPr>
              <a:xfrm rot="-5400000">
                <a:off x="-146579" y="1946474"/>
                <a:ext cx="419086" cy="136085"/>
              </a:xfrm>
              <a:custGeom>
                <a:avLst/>
                <a:gdLst/>
                <a:ahLst/>
                <a:cxnLst/>
                <a:rect l="l" t="t" r="r" b="b"/>
                <a:pathLst>
                  <a:path w="15639" h="6226" extrusionOk="0">
                    <a:moveTo>
                      <a:pt x="1" y="0"/>
                    </a:moveTo>
                    <a:lnTo>
                      <a:pt x="1" y="6226"/>
                    </a:lnTo>
                    <a:lnTo>
                      <a:pt x="15639" y="6226"/>
                    </a:lnTo>
                    <a:lnTo>
                      <a:pt x="156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000"/>
              <a:buFont typeface="Cabin"/>
              <a:buNone/>
              <a:defRPr sz="3000" b="1">
                <a:solidFill>
                  <a:schemeClr val="lt1"/>
                </a:solidFill>
                <a:latin typeface="Cabin"/>
                <a:ea typeface="Cabin"/>
                <a:cs typeface="Cabin"/>
                <a:sym typeface="Cabin"/>
              </a:defRPr>
            </a:lvl1pPr>
            <a:lvl2pPr lvl="1" rtl="0">
              <a:spcBef>
                <a:spcPts val="0"/>
              </a:spcBef>
              <a:spcAft>
                <a:spcPts val="0"/>
              </a:spcAft>
              <a:buClr>
                <a:schemeClr val="lt1"/>
              </a:buClr>
              <a:buSzPts val="3500"/>
              <a:buFont typeface="Cabin"/>
              <a:buNone/>
              <a:defRPr sz="3500">
                <a:solidFill>
                  <a:schemeClr val="lt1"/>
                </a:solidFill>
                <a:latin typeface="Cabin"/>
                <a:ea typeface="Cabin"/>
                <a:cs typeface="Cabin"/>
                <a:sym typeface="Cabin"/>
              </a:defRPr>
            </a:lvl2pPr>
            <a:lvl3pPr lvl="2" rtl="0">
              <a:spcBef>
                <a:spcPts val="0"/>
              </a:spcBef>
              <a:spcAft>
                <a:spcPts val="0"/>
              </a:spcAft>
              <a:buClr>
                <a:schemeClr val="lt1"/>
              </a:buClr>
              <a:buSzPts val="3500"/>
              <a:buFont typeface="Cabin"/>
              <a:buNone/>
              <a:defRPr sz="3500">
                <a:solidFill>
                  <a:schemeClr val="lt1"/>
                </a:solidFill>
                <a:latin typeface="Cabin"/>
                <a:ea typeface="Cabin"/>
                <a:cs typeface="Cabin"/>
                <a:sym typeface="Cabin"/>
              </a:defRPr>
            </a:lvl3pPr>
            <a:lvl4pPr lvl="3" rtl="0">
              <a:spcBef>
                <a:spcPts val="0"/>
              </a:spcBef>
              <a:spcAft>
                <a:spcPts val="0"/>
              </a:spcAft>
              <a:buClr>
                <a:schemeClr val="lt1"/>
              </a:buClr>
              <a:buSzPts val="3500"/>
              <a:buFont typeface="Cabin"/>
              <a:buNone/>
              <a:defRPr sz="3500">
                <a:solidFill>
                  <a:schemeClr val="lt1"/>
                </a:solidFill>
                <a:latin typeface="Cabin"/>
                <a:ea typeface="Cabin"/>
                <a:cs typeface="Cabin"/>
                <a:sym typeface="Cabin"/>
              </a:defRPr>
            </a:lvl4pPr>
            <a:lvl5pPr lvl="4" rtl="0">
              <a:spcBef>
                <a:spcPts val="0"/>
              </a:spcBef>
              <a:spcAft>
                <a:spcPts val="0"/>
              </a:spcAft>
              <a:buClr>
                <a:schemeClr val="lt1"/>
              </a:buClr>
              <a:buSzPts val="3500"/>
              <a:buFont typeface="Cabin"/>
              <a:buNone/>
              <a:defRPr sz="3500">
                <a:solidFill>
                  <a:schemeClr val="lt1"/>
                </a:solidFill>
                <a:latin typeface="Cabin"/>
                <a:ea typeface="Cabin"/>
                <a:cs typeface="Cabin"/>
                <a:sym typeface="Cabin"/>
              </a:defRPr>
            </a:lvl5pPr>
            <a:lvl6pPr lvl="5" rtl="0">
              <a:spcBef>
                <a:spcPts val="0"/>
              </a:spcBef>
              <a:spcAft>
                <a:spcPts val="0"/>
              </a:spcAft>
              <a:buClr>
                <a:schemeClr val="lt1"/>
              </a:buClr>
              <a:buSzPts val="3500"/>
              <a:buFont typeface="Cabin"/>
              <a:buNone/>
              <a:defRPr sz="3500">
                <a:solidFill>
                  <a:schemeClr val="lt1"/>
                </a:solidFill>
                <a:latin typeface="Cabin"/>
                <a:ea typeface="Cabin"/>
                <a:cs typeface="Cabin"/>
                <a:sym typeface="Cabin"/>
              </a:defRPr>
            </a:lvl6pPr>
            <a:lvl7pPr lvl="6" rtl="0">
              <a:spcBef>
                <a:spcPts val="0"/>
              </a:spcBef>
              <a:spcAft>
                <a:spcPts val="0"/>
              </a:spcAft>
              <a:buClr>
                <a:schemeClr val="lt1"/>
              </a:buClr>
              <a:buSzPts val="3500"/>
              <a:buFont typeface="Cabin"/>
              <a:buNone/>
              <a:defRPr sz="3500">
                <a:solidFill>
                  <a:schemeClr val="lt1"/>
                </a:solidFill>
                <a:latin typeface="Cabin"/>
                <a:ea typeface="Cabin"/>
                <a:cs typeface="Cabin"/>
                <a:sym typeface="Cabin"/>
              </a:defRPr>
            </a:lvl7pPr>
            <a:lvl8pPr lvl="7" rtl="0">
              <a:spcBef>
                <a:spcPts val="0"/>
              </a:spcBef>
              <a:spcAft>
                <a:spcPts val="0"/>
              </a:spcAft>
              <a:buClr>
                <a:schemeClr val="lt1"/>
              </a:buClr>
              <a:buSzPts val="3500"/>
              <a:buFont typeface="Cabin"/>
              <a:buNone/>
              <a:defRPr sz="3500">
                <a:solidFill>
                  <a:schemeClr val="lt1"/>
                </a:solidFill>
                <a:latin typeface="Cabin"/>
                <a:ea typeface="Cabin"/>
                <a:cs typeface="Cabin"/>
                <a:sym typeface="Cabin"/>
              </a:defRPr>
            </a:lvl8pPr>
            <a:lvl9pPr lvl="8" rtl="0">
              <a:spcBef>
                <a:spcPts val="0"/>
              </a:spcBef>
              <a:spcAft>
                <a:spcPts val="0"/>
              </a:spcAft>
              <a:buClr>
                <a:schemeClr val="lt1"/>
              </a:buClr>
              <a:buSzPts val="3500"/>
              <a:buFont typeface="Cabin"/>
              <a:buNone/>
              <a:defRPr sz="3500">
                <a:solidFill>
                  <a:schemeClr val="lt1"/>
                </a:solidFill>
                <a:latin typeface="Cabin"/>
                <a:ea typeface="Cabin"/>
                <a:cs typeface="Cabin"/>
                <a:sym typeface="Cabin"/>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1"/>
              </a:buClr>
              <a:buSzPts val="1200"/>
              <a:buFont typeface="Sen"/>
              <a:buChar char="●"/>
              <a:defRPr sz="1200">
                <a:solidFill>
                  <a:schemeClr val="lt1"/>
                </a:solidFill>
                <a:latin typeface="Sen"/>
                <a:ea typeface="Sen"/>
                <a:cs typeface="Sen"/>
                <a:sym typeface="Sen"/>
              </a:defRPr>
            </a:lvl1pPr>
            <a:lvl2pPr marL="914400" lvl="1" indent="-304800">
              <a:lnSpc>
                <a:spcPct val="100000"/>
              </a:lnSpc>
              <a:spcBef>
                <a:spcPts val="0"/>
              </a:spcBef>
              <a:spcAft>
                <a:spcPts val="0"/>
              </a:spcAft>
              <a:buClr>
                <a:schemeClr val="lt1"/>
              </a:buClr>
              <a:buSzPts val="1200"/>
              <a:buFont typeface="Sen"/>
              <a:buChar char="○"/>
              <a:defRPr sz="1200">
                <a:solidFill>
                  <a:schemeClr val="lt1"/>
                </a:solidFill>
                <a:latin typeface="Sen"/>
                <a:ea typeface="Sen"/>
                <a:cs typeface="Sen"/>
                <a:sym typeface="Sen"/>
              </a:defRPr>
            </a:lvl2pPr>
            <a:lvl3pPr marL="1371600" lvl="2" indent="-304800">
              <a:lnSpc>
                <a:spcPct val="100000"/>
              </a:lnSpc>
              <a:spcBef>
                <a:spcPts val="0"/>
              </a:spcBef>
              <a:spcAft>
                <a:spcPts val="0"/>
              </a:spcAft>
              <a:buClr>
                <a:schemeClr val="lt1"/>
              </a:buClr>
              <a:buSzPts val="1200"/>
              <a:buFont typeface="Sen"/>
              <a:buChar char="■"/>
              <a:defRPr sz="1200">
                <a:solidFill>
                  <a:schemeClr val="lt1"/>
                </a:solidFill>
                <a:latin typeface="Sen"/>
                <a:ea typeface="Sen"/>
                <a:cs typeface="Sen"/>
                <a:sym typeface="Sen"/>
              </a:defRPr>
            </a:lvl3pPr>
            <a:lvl4pPr marL="1828800" lvl="3" indent="-304800">
              <a:lnSpc>
                <a:spcPct val="100000"/>
              </a:lnSpc>
              <a:spcBef>
                <a:spcPts val="0"/>
              </a:spcBef>
              <a:spcAft>
                <a:spcPts val="0"/>
              </a:spcAft>
              <a:buClr>
                <a:schemeClr val="lt1"/>
              </a:buClr>
              <a:buSzPts val="1200"/>
              <a:buFont typeface="Sen"/>
              <a:buChar char="●"/>
              <a:defRPr sz="1200">
                <a:solidFill>
                  <a:schemeClr val="lt1"/>
                </a:solidFill>
                <a:latin typeface="Sen"/>
                <a:ea typeface="Sen"/>
                <a:cs typeface="Sen"/>
                <a:sym typeface="Sen"/>
              </a:defRPr>
            </a:lvl4pPr>
            <a:lvl5pPr marL="2286000" lvl="4" indent="-304800">
              <a:lnSpc>
                <a:spcPct val="100000"/>
              </a:lnSpc>
              <a:spcBef>
                <a:spcPts val="0"/>
              </a:spcBef>
              <a:spcAft>
                <a:spcPts val="0"/>
              </a:spcAft>
              <a:buClr>
                <a:schemeClr val="lt1"/>
              </a:buClr>
              <a:buSzPts val="1200"/>
              <a:buFont typeface="Sen"/>
              <a:buChar char="○"/>
              <a:defRPr sz="1200">
                <a:solidFill>
                  <a:schemeClr val="lt1"/>
                </a:solidFill>
                <a:latin typeface="Sen"/>
                <a:ea typeface="Sen"/>
                <a:cs typeface="Sen"/>
                <a:sym typeface="Sen"/>
              </a:defRPr>
            </a:lvl5pPr>
            <a:lvl6pPr marL="2743200" lvl="5" indent="-304800">
              <a:lnSpc>
                <a:spcPct val="100000"/>
              </a:lnSpc>
              <a:spcBef>
                <a:spcPts val="0"/>
              </a:spcBef>
              <a:spcAft>
                <a:spcPts val="0"/>
              </a:spcAft>
              <a:buClr>
                <a:schemeClr val="lt1"/>
              </a:buClr>
              <a:buSzPts val="1200"/>
              <a:buFont typeface="Sen"/>
              <a:buChar char="■"/>
              <a:defRPr sz="1200">
                <a:solidFill>
                  <a:schemeClr val="lt1"/>
                </a:solidFill>
                <a:latin typeface="Sen"/>
                <a:ea typeface="Sen"/>
                <a:cs typeface="Sen"/>
                <a:sym typeface="Sen"/>
              </a:defRPr>
            </a:lvl6pPr>
            <a:lvl7pPr marL="3200400" lvl="6" indent="-304800">
              <a:lnSpc>
                <a:spcPct val="100000"/>
              </a:lnSpc>
              <a:spcBef>
                <a:spcPts val="0"/>
              </a:spcBef>
              <a:spcAft>
                <a:spcPts val="0"/>
              </a:spcAft>
              <a:buClr>
                <a:schemeClr val="lt1"/>
              </a:buClr>
              <a:buSzPts val="1200"/>
              <a:buFont typeface="Sen"/>
              <a:buChar char="●"/>
              <a:defRPr sz="1200">
                <a:solidFill>
                  <a:schemeClr val="lt1"/>
                </a:solidFill>
                <a:latin typeface="Sen"/>
                <a:ea typeface="Sen"/>
                <a:cs typeface="Sen"/>
                <a:sym typeface="Sen"/>
              </a:defRPr>
            </a:lvl7pPr>
            <a:lvl8pPr marL="3657600" lvl="7" indent="-304800">
              <a:lnSpc>
                <a:spcPct val="100000"/>
              </a:lnSpc>
              <a:spcBef>
                <a:spcPts val="0"/>
              </a:spcBef>
              <a:spcAft>
                <a:spcPts val="0"/>
              </a:spcAft>
              <a:buClr>
                <a:schemeClr val="lt1"/>
              </a:buClr>
              <a:buSzPts val="1200"/>
              <a:buFont typeface="Sen"/>
              <a:buChar char="○"/>
              <a:defRPr sz="1200">
                <a:solidFill>
                  <a:schemeClr val="lt1"/>
                </a:solidFill>
                <a:latin typeface="Sen"/>
                <a:ea typeface="Sen"/>
                <a:cs typeface="Sen"/>
                <a:sym typeface="Sen"/>
              </a:defRPr>
            </a:lvl8pPr>
            <a:lvl9pPr marL="4114800" lvl="8" indent="-304800">
              <a:lnSpc>
                <a:spcPct val="100000"/>
              </a:lnSpc>
              <a:spcBef>
                <a:spcPts val="0"/>
              </a:spcBef>
              <a:spcAft>
                <a:spcPts val="0"/>
              </a:spcAft>
              <a:buClr>
                <a:schemeClr val="lt1"/>
              </a:buClr>
              <a:buSzPts val="1200"/>
              <a:buFont typeface="Sen"/>
              <a:buChar char="■"/>
              <a:defRPr sz="1200">
                <a:solidFill>
                  <a:schemeClr val="lt1"/>
                </a:solidFill>
                <a:latin typeface="Sen"/>
                <a:ea typeface="Sen"/>
                <a:cs typeface="Sen"/>
                <a:sym typeface="Se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4" r:id="rId4"/>
    <p:sldLayoutId id="2147483655" r:id="rId5"/>
    <p:sldLayoutId id="2147483656" r:id="rId6"/>
    <p:sldLayoutId id="2147483659" r:id="rId7"/>
    <p:sldLayoutId id="2147483668" r:id="rId8"/>
    <p:sldLayoutId id="2147483670" r:id="rId9"/>
    <p:sldLayoutId id="2147483671"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15"/>
        <p:cNvGrpSpPr/>
        <p:nvPr/>
      </p:nvGrpSpPr>
      <p:grpSpPr>
        <a:xfrm>
          <a:off x="0" y="0"/>
          <a:ext cx="0" cy="0"/>
          <a:chOff x="0" y="0"/>
          <a:chExt cx="0" cy="0"/>
        </a:xfrm>
      </p:grpSpPr>
      <p:sp>
        <p:nvSpPr>
          <p:cNvPr id="616" name="Google Shape;616;p29"/>
          <p:cNvSpPr txBox="1">
            <a:spLocks noGrp="1"/>
          </p:cNvSpPr>
          <p:nvPr>
            <p:ph type="ctrTitle"/>
          </p:nvPr>
        </p:nvSpPr>
        <p:spPr>
          <a:xfrm>
            <a:off x="1610754" y="955975"/>
            <a:ext cx="5780045" cy="378337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2400" b="0" dirty="0"/>
              <a:t>Parametric and Non Parametric methods for missing value imputation in observational studies </a:t>
            </a:r>
            <a:br>
              <a:rPr lang="en" sz="2400" b="0" dirty="0"/>
            </a:br>
            <a:br>
              <a:rPr lang="en" sz="2400" b="0" dirty="0"/>
            </a:br>
            <a:r>
              <a:rPr lang="en" sz="2800" b="0" dirty="0"/>
              <a:t> </a:t>
            </a:r>
            <a:r>
              <a:rPr lang="en" sz="2000" b="0" dirty="0"/>
              <a:t>- Kirtikanth Kalapatapu</a:t>
            </a:r>
            <a:br>
              <a:rPr lang="en" sz="2800" b="0" dirty="0"/>
            </a:br>
            <a:r>
              <a:rPr lang="en" sz="4400" b="0" dirty="0"/>
              <a:t> </a:t>
            </a:r>
            <a:br>
              <a:rPr lang="en" sz="4400" b="0" dirty="0"/>
            </a:br>
            <a:endParaRPr b="0" dirty="0">
              <a:solidFill>
                <a:schemeClr val="dk2"/>
              </a:solidFill>
            </a:endParaRPr>
          </a:p>
        </p:txBody>
      </p:sp>
      <p:grpSp>
        <p:nvGrpSpPr>
          <p:cNvPr id="618" name="Google Shape;618;p29"/>
          <p:cNvGrpSpPr/>
          <p:nvPr/>
        </p:nvGrpSpPr>
        <p:grpSpPr>
          <a:xfrm>
            <a:off x="889775" y="674275"/>
            <a:ext cx="774050" cy="154499"/>
            <a:chOff x="998850" y="974175"/>
            <a:chExt cx="774050" cy="154499"/>
          </a:xfrm>
        </p:grpSpPr>
        <p:sp>
          <p:nvSpPr>
            <p:cNvPr id="619" name="Google Shape;619;p29"/>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9"/>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9"/>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9"/>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9"/>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29"/>
          <p:cNvGrpSpPr/>
          <p:nvPr/>
        </p:nvGrpSpPr>
        <p:grpSpPr>
          <a:xfrm rot="10800000">
            <a:off x="7603325" y="4407150"/>
            <a:ext cx="774050" cy="154499"/>
            <a:chOff x="998850" y="974175"/>
            <a:chExt cx="774050" cy="154499"/>
          </a:xfrm>
        </p:grpSpPr>
        <p:sp>
          <p:nvSpPr>
            <p:cNvPr id="625" name="Google Shape;625;p29"/>
            <p:cNvSpPr/>
            <p:nvPr/>
          </p:nvSpPr>
          <p:spPr>
            <a:xfrm>
              <a:off x="1719829" y="1025060"/>
              <a:ext cx="53071" cy="53120"/>
            </a:xfrm>
            <a:custGeom>
              <a:avLst/>
              <a:gdLst/>
              <a:ahLst/>
              <a:cxnLst/>
              <a:rect l="l" t="t" r="r" b="b"/>
              <a:pathLst>
                <a:path w="1092" h="1093" extrusionOk="0">
                  <a:moveTo>
                    <a:pt x="551" y="1"/>
                  </a:moveTo>
                  <a:cubicBezTo>
                    <a:pt x="245" y="1"/>
                    <a:pt x="0" y="245"/>
                    <a:pt x="0" y="542"/>
                  </a:cubicBezTo>
                  <a:cubicBezTo>
                    <a:pt x="0" y="848"/>
                    <a:pt x="245" y="1092"/>
                    <a:pt x="551" y="1092"/>
                  </a:cubicBezTo>
                  <a:cubicBezTo>
                    <a:pt x="847" y="1092"/>
                    <a:pt x="1092" y="848"/>
                    <a:pt x="1092" y="542"/>
                  </a:cubicBezTo>
                  <a:cubicBezTo>
                    <a:pt x="1092" y="245"/>
                    <a:pt x="847" y="1"/>
                    <a:pt x="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1587832" y="1018693"/>
              <a:ext cx="65416" cy="65853"/>
            </a:xfrm>
            <a:custGeom>
              <a:avLst/>
              <a:gdLst/>
              <a:ahLst/>
              <a:cxnLst/>
              <a:rect l="l" t="t" r="r" b="b"/>
              <a:pathLst>
                <a:path w="1346" h="1355" extrusionOk="0">
                  <a:moveTo>
                    <a:pt x="673" y="1"/>
                  </a:moveTo>
                  <a:cubicBezTo>
                    <a:pt x="307" y="1"/>
                    <a:pt x="1" y="307"/>
                    <a:pt x="1" y="673"/>
                  </a:cubicBezTo>
                  <a:cubicBezTo>
                    <a:pt x="1" y="1049"/>
                    <a:pt x="307" y="1354"/>
                    <a:pt x="673" y="1354"/>
                  </a:cubicBezTo>
                  <a:cubicBezTo>
                    <a:pt x="1049" y="1354"/>
                    <a:pt x="1346" y="1049"/>
                    <a:pt x="1346" y="673"/>
                  </a:cubicBezTo>
                  <a:cubicBezTo>
                    <a:pt x="1346" y="307"/>
                    <a:pt x="1049" y="1"/>
                    <a:pt x="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9"/>
            <p:cNvSpPr/>
            <p:nvPr/>
          </p:nvSpPr>
          <p:spPr>
            <a:xfrm>
              <a:off x="1416857" y="1008827"/>
              <a:ext cx="91708" cy="85196"/>
            </a:xfrm>
            <a:custGeom>
              <a:avLst/>
              <a:gdLst/>
              <a:ahLst/>
              <a:cxnLst/>
              <a:rect l="l" t="t" r="r" b="b"/>
              <a:pathLst>
                <a:path w="1887" h="1753" extrusionOk="0">
                  <a:moveTo>
                    <a:pt x="939" y="0"/>
                  </a:moveTo>
                  <a:cubicBezTo>
                    <a:pt x="516" y="0"/>
                    <a:pt x="149" y="305"/>
                    <a:pt x="79" y="737"/>
                  </a:cubicBezTo>
                  <a:cubicBezTo>
                    <a:pt x="0" y="1217"/>
                    <a:pt x="323" y="1662"/>
                    <a:pt x="803" y="1741"/>
                  </a:cubicBezTo>
                  <a:cubicBezTo>
                    <a:pt x="852" y="1749"/>
                    <a:pt x="900" y="1752"/>
                    <a:pt x="947" y="1752"/>
                  </a:cubicBezTo>
                  <a:cubicBezTo>
                    <a:pt x="1370" y="1752"/>
                    <a:pt x="1737" y="1448"/>
                    <a:pt x="1808" y="1016"/>
                  </a:cubicBezTo>
                  <a:cubicBezTo>
                    <a:pt x="1886" y="544"/>
                    <a:pt x="1563" y="90"/>
                    <a:pt x="1083" y="12"/>
                  </a:cubicBezTo>
                  <a:cubicBezTo>
                    <a:pt x="1034" y="4"/>
                    <a:pt x="986" y="0"/>
                    <a:pt x="9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9"/>
            <p:cNvSpPr/>
            <p:nvPr/>
          </p:nvSpPr>
          <p:spPr>
            <a:xfrm>
              <a:off x="1233101" y="1000031"/>
              <a:ext cx="103567" cy="103178"/>
            </a:xfrm>
            <a:custGeom>
              <a:avLst/>
              <a:gdLst/>
              <a:ahLst/>
              <a:cxnLst/>
              <a:rect l="l" t="t" r="r" b="b"/>
              <a:pathLst>
                <a:path w="2131" h="2123" extrusionOk="0">
                  <a:moveTo>
                    <a:pt x="1066" y="1"/>
                  </a:moveTo>
                  <a:cubicBezTo>
                    <a:pt x="481" y="1"/>
                    <a:pt x="0" y="472"/>
                    <a:pt x="0" y="1057"/>
                  </a:cubicBezTo>
                  <a:cubicBezTo>
                    <a:pt x="0" y="1651"/>
                    <a:pt x="481" y="2123"/>
                    <a:pt x="1066" y="2123"/>
                  </a:cubicBezTo>
                  <a:cubicBezTo>
                    <a:pt x="1651" y="2123"/>
                    <a:pt x="2131" y="1651"/>
                    <a:pt x="2131" y="1057"/>
                  </a:cubicBezTo>
                  <a:cubicBezTo>
                    <a:pt x="2131" y="472"/>
                    <a:pt x="1651"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998850" y="974175"/>
              <a:ext cx="154499" cy="154499"/>
            </a:xfrm>
            <a:custGeom>
              <a:avLst/>
              <a:gdLst/>
              <a:ahLst/>
              <a:cxnLst/>
              <a:rect l="l" t="t" r="r" b="b"/>
              <a:pathLst>
                <a:path w="3179" h="3179" extrusionOk="0">
                  <a:moveTo>
                    <a:pt x="1590" y="0"/>
                  </a:moveTo>
                  <a:cubicBezTo>
                    <a:pt x="708" y="0"/>
                    <a:pt x="1" y="716"/>
                    <a:pt x="1" y="1589"/>
                  </a:cubicBezTo>
                  <a:cubicBezTo>
                    <a:pt x="1" y="2471"/>
                    <a:pt x="708" y="3178"/>
                    <a:pt x="1590" y="3178"/>
                  </a:cubicBezTo>
                  <a:cubicBezTo>
                    <a:pt x="2472" y="3178"/>
                    <a:pt x="3179" y="2471"/>
                    <a:pt x="3179" y="1589"/>
                  </a:cubicBezTo>
                  <a:cubicBezTo>
                    <a:pt x="3179" y="716"/>
                    <a:pt x="2472" y="0"/>
                    <a:pt x="1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 name="Google Shape;630;p29"/>
          <p:cNvSpPr/>
          <p:nvPr/>
        </p:nvSpPr>
        <p:spPr>
          <a:xfrm>
            <a:off x="666725" y="3852525"/>
            <a:ext cx="446100" cy="4461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31" name="Google Shape;631;p29"/>
          <p:cNvSpPr/>
          <p:nvPr/>
        </p:nvSpPr>
        <p:spPr>
          <a:xfrm>
            <a:off x="7708650" y="674275"/>
            <a:ext cx="563400" cy="5634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33"/>
          <p:cNvSpPr txBox="1">
            <a:spLocks noGrp="1"/>
          </p:cNvSpPr>
          <p:nvPr>
            <p:ph type="title"/>
          </p:nvPr>
        </p:nvSpPr>
        <p:spPr>
          <a:xfrm>
            <a:off x="720000" y="445025"/>
            <a:ext cx="6917542" cy="5548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Plots for Coverage probabilities(NDE) under Scenario 2</a:t>
            </a:r>
            <a:endParaRPr sz="2000" dirty="0"/>
          </a:p>
        </p:txBody>
      </p:sp>
      <p:pic>
        <p:nvPicPr>
          <p:cNvPr id="4" name="Picture 3">
            <a:extLst>
              <a:ext uri="{FF2B5EF4-FFF2-40B4-BE49-F238E27FC236}">
                <a16:creationId xmlns:a16="http://schemas.microsoft.com/office/drawing/2014/main" id="{B55D8F87-0118-6E16-A0F2-06CA2CD0DD7A}"/>
              </a:ext>
            </a:extLst>
          </p:cNvPr>
          <p:cNvPicPr>
            <a:picLocks noChangeAspect="1"/>
          </p:cNvPicPr>
          <p:nvPr/>
        </p:nvPicPr>
        <p:blipFill>
          <a:blip r:embed="rId3"/>
          <a:stretch>
            <a:fillRect/>
          </a:stretch>
        </p:blipFill>
        <p:spPr>
          <a:xfrm>
            <a:off x="720000" y="3052386"/>
            <a:ext cx="3315522" cy="1709978"/>
          </a:xfrm>
          <a:prstGeom prst="rect">
            <a:avLst/>
          </a:prstGeom>
        </p:spPr>
      </p:pic>
      <p:pic>
        <p:nvPicPr>
          <p:cNvPr id="8" name="Picture 7">
            <a:extLst>
              <a:ext uri="{FF2B5EF4-FFF2-40B4-BE49-F238E27FC236}">
                <a16:creationId xmlns:a16="http://schemas.microsoft.com/office/drawing/2014/main" id="{B380B860-19E7-C6B3-7B64-7CDEAD1960B2}"/>
              </a:ext>
            </a:extLst>
          </p:cNvPr>
          <p:cNvPicPr>
            <a:picLocks noChangeAspect="1"/>
          </p:cNvPicPr>
          <p:nvPr/>
        </p:nvPicPr>
        <p:blipFill>
          <a:blip r:embed="rId4"/>
          <a:stretch>
            <a:fillRect/>
          </a:stretch>
        </p:blipFill>
        <p:spPr>
          <a:xfrm>
            <a:off x="720000" y="953869"/>
            <a:ext cx="3315521" cy="2052467"/>
          </a:xfrm>
          <a:prstGeom prst="rect">
            <a:avLst/>
          </a:prstGeom>
        </p:spPr>
      </p:pic>
      <p:pic>
        <p:nvPicPr>
          <p:cNvPr id="11" name="Picture 10">
            <a:extLst>
              <a:ext uri="{FF2B5EF4-FFF2-40B4-BE49-F238E27FC236}">
                <a16:creationId xmlns:a16="http://schemas.microsoft.com/office/drawing/2014/main" id="{7B0306B2-79B3-C463-EF08-3A7FFEB0FEE8}"/>
              </a:ext>
            </a:extLst>
          </p:cNvPr>
          <p:cNvPicPr>
            <a:picLocks noChangeAspect="1"/>
          </p:cNvPicPr>
          <p:nvPr/>
        </p:nvPicPr>
        <p:blipFill>
          <a:blip r:embed="rId5"/>
          <a:stretch>
            <a:fillRect/>
          </a:stretch>
        </p:blipFill>
        <p:spPr>
          <a:xfrm>
            <a:off x="4178771" y="881508"/>
            <a:ext cx="3619774" cy="2052468"/>
          </a:xfrm>
          <a:prstGeom prst="rect">
            <a:avLst/>
          </a:prstGeom>
        </p:spPr>
      </p:pic>
      <p:pic>
        <p:nvPicPr>
          <p:cNvPr id="15" name="Picture 14">
            <a:extLst>
              <a:ext uri="{FF2B5EF4-FFF2-40B4-BE49-F238E27FC236}">
                <a16:creationId xmlns:a16="http://schemas.microsoft.com/office/drawing/2014/main" id="{55464A3D-D228-BE35-2596-5011CB79B019}"/>
              </a:ext>
            </a:extLst>
          </p:cNvPr>
          <p:cNvPicPr>
            <a:picLocks noChangeAspect="1"/>
          </p:cNvPicPr>
          <p:nvPr/>
        </p:nvPicPr>
        <p:blipFill>
          <a:blip r:embed="rId6"/>
          <a:stretch>
            <a:fillRect/>
          </a:stretch>
        </p:blipFill>
        <p:spPr>
          <a:xfrm>
            <a:off x="4178771" y="3006336"/>
            <a:ext cx="3703819" cy="1756028"/>
          </a:xfrm>
          <a:prstGeom prst="rect">
            <a:avLst/>
          </a:prstGeom>
        </p:spPr>
      </p:pic>
    </p:spTree>
    <p:extLst>
      <p:ext uri="{BB962C8B-B14F-4D97-AF65-F5344CB8AC3E}">
        <p14:creationId xmlns:p14="http://schemas.microsoft.com/office/powerpoint/2010/main" val="22629480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33"/>
          <p:cNvSpPr txBox="1">
            <a:spLocks noGrp="1"/>
          </p:cNvSpPr>
          <p:nvPr>
            <p:ph type="title"/>
          </p:nvPr>
        </p:nvSpPr>
        <p:spPr>
          <a:xfrm>
            <a:off x="720000" y="445025"/>
            <a:ext cx="6917542" cy="5548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Plots for Coverage probabilities (NIE) under Scenario 2</a:t>
            </a:r>
            <a:endParaRPr sz="2000" dirty="0"/>
          </a:p>
        </p:txBody>
      </p:sp>
      <p:pic>
        <p:nvPicPr>
          <p:cNvPr id="11" name="Picture 10">
            <a:extLst>
              <a:ext uri="{FF2B5EF4-FFF2-40B4-BE49-F238E27FC236}">
                <a16:creationId xmlns:a16="http://schemas.microsoft.com/office/drawing/2014/main" id="{91BD72DD-DDB4-3F8B-EB25-00C4BA18C96A}"/>
              </a:ext>
            </a:extLst>
          </p:cNvPr>
          <p:cNvPicPr>
            <a:picLocks noChangeAspect="1"/>
          </p:cNvPicPr>
          <p:nvPr/>
        </p:nvPicPr>
        <p:blipFill>
          <a:blip r:embed="rId3"/>
          <a:stretch>
            <a:fillRect/>
          </a:stretch>
        </p:blipFill>
        <p:spPr>
          <a:xfrm>
            <a:off x="844990" y="2749777"/>
            <a:ext cx="3552346" cy="1948697"/>
          </a:xfrm>
          <a:prstGeom prst="rect">
            <a:avLst/>
          </a:prstGeom>
        </p:spPr>
      </p:pic>
      <p:pic>
        <p:nvPicPr>
          <p:cNvPr id="13" name="Picture 12">
            <a:extLst>
              <a:ext uri="{FF2B5EF4-FFF2-40B4-BE49-F238E27FC236}">
                <a16:creationId xmlns:a16="http://schemas.microsoft.com/office/drawing/2014/main" id="{AFD1F7F7-2795-2B75-EE19-2F0EFF06ECC7}"/>
              </a:ext>
            </a:extLst>
          </p:cNvPr>
          <p:cNvPicPr>
            <a:picLocks noChangeAspect="1"/>
          </p:cNvPicPr>
          <p:nvPr/>
        </p:nvPicPr>
        <p:blipFill>
          <a:blip r:embed="rId4"/>
          <a:stretch>
            <a:fillRect/>
          </a:stretch>
        </p:blipFill>
        <p:spPr>
          <a:xfrm>
            <a:off x="844990" y="884227"/>
            <a:ext cx="3552346" cy="1748785"/>
          </a:xfrm>
          <a:prstGeom prst="rect">
            <a:avLst/>
          </a:prstGeom>
        </p:spPr>
      </p:pic>
      <p:pic>
        <p:nvPicPr>
          <p:cNvPr id="15" name="Picture 14">
            <a:extLst>
              <a:ext uri="{FF2B5EF4-FFF2-40B4-BE49-F238E27FC236}">
                <a16:creationId xmlns:a16="http://schemas.microsoft.com/office/drawing/2014/main" id="{7DCE5692-FFA0-14B5-BE16-D5D1C86912F3}"/>
              </a:ext>
            </a:extLst>
          </p:cNvPr>
          <p:cNvPicPr>
            <a:picLocks noChangeAspect="1"/>
          </p:cNvPicPr>
          <p:nvPr/>
        </p:nvPicPr>
        <p:blipFill>
          <a:blip r:embed="rId5"/>
          <a:stretch>
            <a:fillRect/>
          </a:stretch>
        </p:blipFill>
        <p:spPr>
          <a:xfrm>
            <a:off x="4636140" y="2749776"/>
            <a:ext cx="3552346" cy="1948698"/>
          </a:xfrm>
          <a:prstGeom prst="rect">
            <a:avLst/>
          </a:prstGeom>
        </p:spPr>
      </p:pic>
      <p:pic>
        <p:nvPicPr>
          <p:cNvPr id="17" name="Picture 16">
            <a:extLst>
              <a:ext uri="{FF2B5EF4-FFF2-40B4-BE49-F238E27FC236}">
                <a16:creationId xmlns:a16="http://schemas.microsoft.com/office/drawing/2014/main" id="{23D6C3D0-1E29-653E-AE20-EBEB89C386B0}"/>
              </a:ext>
            </a:extLst>
          </p:cNvPr>
          <p:cNvPicPr>
            <a:picLocks noChangeAspect="1"/>
          </p:cNvPicPr>
          <p:nvPr/>
        </p:nvPicPr>
        <p:blipFill>
          <a:blip r:embed="rId6"/>
          <a:stretch>
            <a:fillRect/>
          </a:stretch>
        </p:blipFill>
        <p:spPr>
          <a:xfrm>
            <a:off x="4397337" y="822965"/>
            <a:ext cx="3791150" cy="1748785"/>
          </a:xfrm>
          <a:prstGeom prst="rect">
            <a:avLst/>
          </a:prstGeom>
        </p:spPr>
      </p:pic>
    </p:spTree>
    <p:extLst>
      <p:ext uri="{BB962C8B-B14F-4D97-AF65-F5344CB8AC3E}">
        <p14:creationId xmlns:p14="http://schemas.microsoft.com/office/powerpoint/2010/main" val="27235994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37"/>
          <p:cNvSpPr txBox="1">
            <a:spLocks noGrp="1"/>
          </p:cNvSpPr>
          <p:nvPr>
            <p:ph type="title"/>
          </p:nvPr>
        </p:nvSpPr>
        <p:spPr>
          <a:xfrm>
            <a:off x="720000" y="24767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Summary</a:t>
            </a:r>
            <a:endParaRPr dirty="0"/>
          </a:p>
        </p:txBody>
      </p:sp>
      <p:sp>
        <p:nvSpPr>
          <p:cNvPr id="745" name="Google Shape;745;p37"/>
          <p:cNvSpPr txBox="1">
            <a:spLocks noGrp="1"/>
          </p:cNvSpPr>
          <p:nvPr>
            <p:ph type="subTitle" idx="1"/>
          </p:nvPr>
        </p:nvSpPr>
        <p:spPr>
          <a:xfrm>
            <a:off x="720000" y="639278"/>
            <a:ext cx="8055609" cy="44129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endParaRPr lang="en" dirty="0"/>
          </a:p>
          <a:p>
            <a:pPr marL="171450" lvl="0" indent="-171450" algn="l" rtl="0">
              <a:spcBef>
                <a:spcPts val="0"/>
              </a:spcBef>
              <a:spcAft>
                <a:spcPts val="0"/>
              </a:spcAft>
              <a:buFont typeface="Arial" panose="020B0604020202020204" pitchFamily="34" charset="0"/>
              <a:buChar char="•"/>
            </a:pPr>
            <a:r>
              <a:rPr lang="en-US" sz="1000" b="0" i="0" dirty="0">
                <a:solidFill>
                  <a:srgbClr val="212121"/>
                </a:solidFill>
                <a:effectLst/>
                <a:latin typeface="Cambria" panose="02040503050406030204" pitchFamily="18" charset="0"/>
              </a:rPr>
              <a:t>In the cases like Scenario 1 with a simple DAG structure, if the sample size is large, the relative biases are pretty much unbiased and the coverage probabilities are mostly at the nominal levels (around 90-95%) in the case of MCAR.</a:t>
            </a:r>
          </a:p>
          <a:p>
            <a:pPr marL="0" lvl="0" indent="0" algn="l" rtl="0">
              <a:spcBef>
                <a:spcPts val="0"/>
              </a:spcBef>
              <a:spcAft>
                <a:spcPts val="0"/>
              </a:spcAft>
            </a:pPr>
            <a:endParaRPr lang="en-US" sz="1000" b="0" i="0" dirty="0">
              <a:solidFill>
                <a:srgbClr val="212121"/>
              </a:solidFill>
              <a:effectLst/>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r>
              <a:rPr lang="en-US" sz="1000" dirty="0">
                <a:solidFill>
                  <a:srgbClr val="212121"/>
                </a:solidFill>
                <a:latin typeface="Cambria" panose="02040503050406030204" pitchFamily="18" charset="0"/>
              </a:rPr>
              <a:t>However in the MNAR case, the relative bias slightly increases with the increase in the missing percentage. But the estimates are pretty much robust given the large sample size. The coverage probabilities are below the nominal level in this case because of the complexity of MNAR mechanism. MI and FIML has better coverage probabilities at higher missing percentages. </a:t>
            </a:r>
          </a:p>
          <a:p>
            <a:pPr marL="0" lvl="0" indent="0" algn="l" rtl="0">
              <a:spcBef>
                <a:spcPts val="0"/>
              </a:spcBef>
              <a:spcAft>
                <a:spcPts val="0"/>
              </a:spcAft>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r>
              <a:rPr lang="en-US" sz="1000" dirty="0">
                <a:solidFill>
                  <a:srgbClr val="212121"/>
                </a:solidFill>
                <a:latin typeface="Cambria" panose="02040503050406030204" pitchFamily="18" charset="0"/>
              </a:rPr>
              <a:t>For the low sample size and MCAR, the bias tends to be slightly higher especially with smaller missing percentages, due to the limited sample size. FIML and MI has slightly lower bias than compared to Non parametric methods at higher missing percentages.  However, MI and non parametric methods have slightly better coverage probabilities than compared to FIML.</a:t>
            </a: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r>
              <a:rPr lang="en-US" sz="1000" dirty="0">
                <a:solidFill>
                  <a:srgbClr val="212121"/>
                </a:solidFill>
                <a:latin typeface="Cambria" panose="02040503050406030204" pitchFamily="18" charset="0"/>
              </a:rPr>
              <a:t>For the low sample and MNAR, flexible methods show better performance than compared to FIML and MI both with respect to relative bias and coverage probability as they do not impose any assumptions on missingness patterns</a:t>
            </a: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r>
              <a:rPr lang="en-US" sz="1000" dirty="0">
                <a:solidFill>
                  <a:srgbClr val="212121"/>
                </a:solidFill>
                <a:latin typeface="Cambria" panose="02040503050406030204" pitchFamily="18" charset="0"/>
              </a:rPr>
              <a:t>The relatives biases are much more pronounced in scenario 2 where the DAG is more complex. The biases in the NDE estimates are on lower end for lower missing percentages as L1 is not a direct confounder. However, the biases tend to increase for higher missing percentages as the  outcome values based on imputed L1 values tend to be more biased at higher missing percentages and the coverage probabilities are not too wiggly for different cases as in the case of NIE</a:t>
            </a: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r>
              <a:rPr lang="en-US" sz="1000" dirty="0">
                <a:solidFill>
                  <a:srgbClr val="212121"/>
                </a:solidFill>
                <a:latin typeface="Cambria" panose="02040503050406030204" pitchFamily="18" charset="0"/>
              </a:rPr>
              <a:t>In the case of NIE, which is more relevant, the biases tends to be extremely high for low sample setting  when compared to high sample setting. In the high sample setting, MI and FIML tend to outperform Non parametric methods especially for higher missing% which might be the case of overfitting and less reliable estimates and higher bias. The coverage probabilities for FIML are pretty high for both MCAR and MNAR in this setting.</a:t>
            </a: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r>
              <a:rPr lang="en-US" sz="1000" dirty="0">
                <a:solidFill>
                  <a:srgbClr val="212121"/>
                </a:solidFill>
                <a:latin typeface="Cambria" panose="02040503050406030204" pitchFamily="18" charset="0"/>
              </a:rPr>
              <a:t>However in the low sample setting and MCAR, the bias for FIML and MI is predominantly high at low missing percentages as the missing percentage increases the trends are pretty much cluttered for all the methods, in case of MNAR, the  bias increases in a steep manner with increase in missing % for all the methods</a:t>
            </a: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b="0" i="0" dirty="0">
              <a:solidFill>
                <a:srgbClr val="212121"/>
              </a:solidFill>
              <a:effectLst/>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 dirty="0"/>
          </a:p>
          <a:p>
            <a:pPr marL="171450" lvl="0" indent="-171450" algn="l" rtl="0">
              <a:spcBef>
                <a:spcPts val="0"/>
              </a:spcBef>
              <a:spcAft>
                <a:spcPts val="0"/>
              </a:spcAft>
              <a:buFont typeface="Arial" panose="020B0604020202020204" pitchFamily="34" charset="0"/>
              <a:buChar char="•"/>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37"/>
          <p:cNvSpPr txBox="1">
            <a:spLocks noGrp="1"/>
          </p:cNvSpPr>
          <p:nvPr>
            <p:ph type="title"/>
          </p:nvPr>
        </p:nvSpPr>
        <p:spPr>
          <a:xfrm>
            <a:off x="720000" y="24767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 and Way Forward</a:t>
            </a:r>
            <a:endParaRPr dirty="0"/>
          </a:p>
        </p:txBody>
      </p:sp>
      <p:sp>
        <p:nvSpPr>
          <p:cNvPr id="745" name="Google Shape;745;p37"/>
          <p:cNvSpPr txBox="1">
            <a:spLocks noGrp="1"/>
          </p:cNvSpPr>
          <p:nvPr>
            <p:ph type="subTitle" idx="1"/>
          </p:nvPr>
        </p:nvSpPr>
        <p:spPr>
          <a:xfrm>
            <a:off x="720000" y="639278"/>
            <a:ext cx="8055609" cy="44129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endParaRPr lang="en" dirty="0"/>
          </a:p>
          <a:p>
            <a:pPr marL="171450" lvl="0" indent="-171450" algn="l" rtl="0">
              <a:spcBef>
                <a:spcPts val="0"/>
              </a:spcBef>
              <a:spcAft>
                <a:spcPts val="0"/>
              </a:spcAft>
              <a:buFont typeface="Arial" panose="020B0604020202020204" pitchFamily="34" charset="0"/>
              <a:buChar char="•"/>
            </a:pPr>
            <a:r>
              <a:rPr lang="en-US" dirty="0">
                <a:solidFill>
                  <a:srgbClr val="212121"/>
                </a:solidFill>
                <a:latin typeface="Cambria" panose="02040503050406030204" pitchFamily="18" charset="0"/>
              </a:rPr>
              <a:t>This study shows that no method is superior to any other methods. It all depends on the assumptions of the different methods.</a:t>
            </a:r>
          </a:p>
          <a:p>
            <a:pPr marL="171450" lvl="0" indent="-171450" algn="l" rtl="0">
              <a:spcBef>
                <a:spcPts val="0"/>
              </a:spcBef>
              <a:spcAft>
                <a:spcPts val="0"/>
              </a:spcAft>
              <a:buFont typeface="Arial" panose="020B0604020202020204" pitchFamily="34" charset="0"/>
              <a:buChar char="•"/>
            </a:pPr>
            <a:endParaRPr lang="en-US"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r>
              <a:rPr lang="en-US" dirty="0">
                <a:solidFill>
                  <a:srgbClr val="212121"/>
                </a:solidFill>
                <a:latin typeface="Cambria" panose="02040503050406030204" pitchFamily="18" charset="0"/>
              </a:rPr>
              <a:t>Traditional methods like MI and FIML tends to outperform non parametric methods with high sample settings and MCAR/MNAR/MAR. </a:t>
            </a:r>
          </a:p>
          <a:p>
            <a:pPr marL="171450" lvl="0" indent="-171450" algn="l" rtl="0">
              <a:spcBef>
                <a:spcPts val="0"/>
              </a:spcBef>
              <a:spcAft>
                <a:spcPts val="0"/>
              </a:spcAft>
              <a:buFont typeface="Arial" panose="020B0604020202020204" pitchFamily="34" charset="0"/>
              <a:buChar char="•"/>
            </a:pPr>
            <a:endParaRPr lang="en-US"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r>
              <a:rPr lang="en-US" dirty="0">
                <a:solidFill>
                  <a:srgbClr val="212121"/>
                </a:solidFill>
                <a:latin typeface="Cambria" panose="02040503050406030204" pitchFamily="18" charset="0"/>
              </a:rPr>
              <a:t>However, it is better to try Non parametric imputation methods particularly in the case of low sample settings and MNAR.</a:t>
            </a:r>
          </a:p>
          <a:p>
            <a:pPr marL="171450" lvl="0" indent="-171450" algn="l" rtl="0">
              <a:spcBef>
                <a:spcPts val="0"/>
              </a:spcBef>
              <a:spcAft>
                <a:spcPts val="0"/>
              </a:spcAft>
              <a:buFont typeface="Arial" panose="020B0604020202020204" pitchFamily="34" charset="0"/>
              <a:buChar char="•"/>
            </a:pPr>
            <a:endParaRPr lang="en-US"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r>
              <a:rPr lang="en-US" dirty="0">
                <a:solidFill>
                  <a:srgbClr val="212121"/>
                </a:solidFill>
                <a:latin typeface="Cambria" panose="02040503050406030204" pitchFamily="18" charset="0"/>
              </a:rPr>
              <a:t>Our study  is limited to linear relationships between the variables. However, in today’s scenario where most of the complex relationships and interactions involve high non linearity, several studies have shown that non parametric methods are a good choice to explore particularly when the data is not normally distributed and it involves categorical predictors.</a:t>
            </a:r>
          </a:p>
          <a:p>
            <a:pPr marL="0" lvl="0" indent="0" algn="l" rtl="0">
              <a:spcBef>
                <a:spcPts val="0"/>
              </a:spcBef>
              <a:spcAft>
                <a:spcPts val="0"/>
              </a:spcAft>
            </a:pPr>
            <a:endParaRPr lang="en-US"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r>
              <a:rPr lang="en-US" dirty="0">
                <a:solidFill>
                  <a:srgbClr val="212121"/>
                </a:solidFill>
                <a:latin typeface="Cambria" panose="02040503050406030204" pitchFamily="18" charset="0"/>
              </a:rPr>
              <a:t>An immediate extension to this study is to simulate the data using non linear relationships between the variables and fit non parametric models like GAMs/ Neural Networks to the outcome regression model. </a:t>
            </a:r>
          </a:p>
          <a:p>
            <a:pPr marL="171450" lvl="0" indent="-171450" algn="l" rtl="0">
              <a:spcBef>
                <a:spcPts val="0"/>
              </a:spcBef>
              <a:spcAft>
                <a:spcPts val="0"/>
              </a:spcAft>
              <a:buFont typeface="Arial" panose="020B0604020202020204" pitchFamily="34" charset="0"/>
              <a:buChar char="•"/>
            </a:pPr>
            <a:endParaRPr lang="en-US"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r>
              <a:rPr lang="en-US" dirty="0">
                <a:solidFill>
                  <a:srgbClr val="212121"/>
                </a:solidFill>
                <a:latin typeface="Cambria" panose="02040503050406030204" pitchFamily="18" charset="0"/>
              </a:rPr>
              <a:t>It is expected that the non parametric imputation methods would outperform traditional techniques in such a scenario.</a:t>
            </a:r>
          </a:p>
          <a:p>
            <a:pPr marL="171450" lvl="0" indent="-171450" algn="l" rtl="0">
              <a:spcBef>
                <a:spcPts val="0"/>
              </a:spcBef>
              <a:spcAft>
                <a:spcPts val="0"/>
              </a:spcAft>
              <a:buFont typeface="Arial" panose="020B0604020202020204" pitchFamily="34" charset="0"/>
              <a:buChar char="•"/>
            </a:pPr>
            <a:endParaRPr lang="en-US"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b="0" i="0" dirty="0">
              <a:solidFill>
                <a:srgbClr val="212121"/>
              </a:solidFill>
              <a:effectLst/>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 dirty="0"/>
          </a:p>
          <a:p>
            <a:pPr marL="171450" lvl="0" indent="-171450" algn="l" rtl="0">
              <a:spcBef>
                <a:spcPts val="0"/>
              </a:spcBef>
              <a:spcAft>
                <a:spcPts val="0"/>
              </a:spcAft>
              <a:buFont typeface="Arial" panose="020B0604020202020204" pitchFamily="34" charset="0"/>
              <a:buChar char="•"/>
            </a:pPr>
            <a:endParaRPr dirty="0"/>
          </a:p>
        </p:txBody>
      </p:sp>
    </p:spTree>
    <p:extLst>
      <p:ext uri="{BB962C8B-B14F-4D97-AF65-F5344CB8AC3E}">
        <p14:creationId xmlns:p14="http://schemas.microsoft.com/office/powerpoint/2010/main" val="18375967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37"/>
          <p:cNvSpPr txBox="1">
            <a:spLocks noGrp="1"/>
          </p:cNvSpPr>
          <p:nvPr>
            <p:ph type="title"/>
          </p:nvPr>
        </p:nvSpPr>
        <p:spPr>
          <a:xfrm>
            <a:off x="3061917" y="2333030"/>
            <a:ext cx="241132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 YOU</a:t>
            </a:r>
            <a:endParaRPr dirty="0"/>
          </a:p>
        </p:txBody>
      </p:sp>
      <p:sp>
        <p:nvSpPr>
          <p:cNvPr id="745" name="Google Shape;745;p37"/>
          <p:cNvSpPr txBox="1">
            <a:spLocks noGrp="1"/>
          </p:cNvSpPr>
          <p:nvPr>
            <p:ph type="subTitle" idx="1"/>
          </p:nvPr>
        </p:nvSpPr>
        <p:spPr>
          <a:xfrm>
            <a:off x="720000" y="639278"/>
            <a:ext cx="8055609" cy="44129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endParaRPr lang="en" dirty="0"/>
          </a:p>
          <a:p>
            <a:pPr marL="171450" lvl="0" indent="-171450" algn="l" rtl="0">
              <a:spcBef>
                <a:spcPts val="0"/>
              </a:spcBef>
              <a:spcAft>
                <a:spcPts val="0"/>
              </a:spcAft>
              <a:buFont typeface="Arial" panose="020B0604020202020204" pitchFamily="34" charset="0"/>
              <a:buChar char="•"/>
            </a:pPr>
            <a:endParaRPr lang="en-US"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sz="1000" dirty="0">
              <a:solidFill>
                <a:srgbClr val="212121"/>
              </a:solidFill>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US" b="0" i="0" dirty="0">
              <a:solidFill>
                <a:srgbClr val="212121"/>
              </a:solidFill>
              <a:effectLst/>
              <a:latin typeface="Cambria" panose="02040503050406030204" pitchFamily="18" charset="0"/>
            </a:endParaRPr>
          </a:p>
          <a:p>
            <a:pPr marL="171450" lvl="0" indent="-171450" algn="l" rtl="0">
              <a:spcBef>
                <a:spcPts val="0"/>
              </a:spcBef>
              <a:spcAft>
                <a:spcPts val="0"/>
              </a:spcAft>
              <a:buFont typeface="Arial" panose="020B0604020202020204" pitchFamily="34" charset="0"/>
              <a:buChar char="•"/>
            </a:pPr>
            <a:endParaRPr lang="en" dirty="0"/>
          </a:p>
          <a:p>
            <a:pPr marL="171450" lvl="0" indent="-171450" algn="l" rtl="0">
              <a:spcBef>
                <a:spcPts val="0"/>
              </a:spcBef>
              <a:spcAft>
                <a:spcPts val="0"/>
              </a:spcAft>
              <a:buFont typeface="Arial" panose="020B0604020202020204" pitchFamily="34" charset="0"/>
              <a:buChar char="•"/>
            </a:pPr>
            <a:endParaRPr dirty="0"/>
          </a:p>
        </p:txBody>
      </p:sp>
    </p:spTree>
    <p:extLst>
      <p:ext uri="{BB962C8B-B14F-4D97-AF65-F5344CB8AC3E}">
        <p14:creationId xmlns:p14="http://schemas.microsoft.com/office/powerpoint/2010/main" val="2086787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Parametric Imputation methods</a:t>
            </a:r>
            <a:endParaRPr dirty="0"/>
          </a:p>
        </p:txBody>
      </p:sp>
      <p:sp>
        <p:nvSpPr>
          <p:cNvPr id="637" name="Google Shape;637;p30"/>
          <p:cNvSpPr txBox="1">
            <a:spLocks noGrp="1"/>
          </p:cNvSpPr>
          <p:nvPr>
            <p:ph type="body" idx="1"/>
          </p:nvPr>
        </p:nvSpPr>
        <p:spPr>
          <a:xfrm>
            <a:off x="562119" y="1004568"/>
            <a:ext cx="4259862" cy="3622434"/>
          </a:xfrm>
          <a:prstGeom prst="rect">
            <a:avLst/>
          </a:prstGeom>
        </p:spPr>
        <p:txBody>
          <a:bodyPr spcFirstLastPara="1" wrap="square" lIns="91425" tIns="91425" rIns="91425" bIns="91425" anchor="t" anchorCtr="0">
            <a:noAutofit/>
          </a:bodyPr>
          <a:lstStyle/>
          <a:p>
            <a:r>
              <a:rPr lang="en-US" b="1" u="sng" dirty="0"/>
              <a:t>Multiple Imputation (MI):</a:t>
            </a:r>
          </a:p>
          <a:p>
            <a:endParaRPr lang="en-US" b="1" dirty="0"/>
          </a:p>
          <a:p>
            <a:pPr>
              <a:buFont typeface="Arial" panose="020B0604020202020204" pitchFamily="34" charset="0"/>
              <a:buChar char="•"/>
            </a:pPr>
            <a:r>
              <a:rPr lang="en-US" sz="1100" dirty="0"/>
              <a:t>Creates multiple complete datasets by imputing missing values based on observed data</a:t>
            </a:r>
          </a:p>
          <a:p>
            <a:pPr>
              <a:buFont typeface="Arial" panose="020B0604020202020204" pitchFamily="34" charset="0"/>
              <a:buChar char="•"/>
            </a:pPr>
            <a:r>
              <a:rPr lang="en-US" sz="1100" dirty="0"/>
              <a:t>Analyzes each imputed dataset separately and combines results to account for uncertainty</a:t>
            </a:r>
          </a:p>
          <a:p>
            <a:pPr>
              <a:buFont typeface="Arial" panose="020B0604020202020204" pitchFamily="34" charset="0"/>
              <a:buChar char="•"/>
            </a:pPr>
            <a:r>
              <a:rPr lang="en-US" sz="1100" dirty="0"/>
              <a:t>Requires specifying an imputation model and can handle various types of missing data</a:t>
            </a:r>
            <a:r>
              <a:rPr lang="en" sz="1100" dirty="0"/>
              <a:t>.</a:t>
            </a:r>
          </a:p>
          <a:p>
            <a:pPr>
              <a:buFont typeface="Arial" panose="020B0604020202020204" pitchFamily="34" charset="0"/>
              <a:buChar char="•"/>
            </a:pPr>
            <a:endParaRPr lang="en" dirty="0"/>
          </a:p>
          <a:p>
            <a:r>
              <a:rPr lang="en-US" b="1" u="sng" dirty="0"/>
              <a:t>Full Information Maximum Likelihood (FIML):</a:t>
            </a:r>
          </a:p>
          <a:p>
            <a:pPr marL="139700" indent="0">
              <a:buNone/>
            </a:pPr>
            <a:endParaRPr lang="en-US" sz="1000" b="1" u="sng" dirty="0"/>
          </a:p>
          <a:p>
            <a:pPr>
              <a:buFont typeface="Arial" panose="020B0604020202020204" pitchFamily="34" charset="0"/>
              <a:buChar char="•"/>
            </a:pPr>
            <a:r>
              <a:rPr lang="en-US" sz="1100" dirty="0"/>
              <a:t>Estimates model parameters directly using all available information from observed data</a:t>
            </a:r>
          </a:p>
          <a:p>
            <a:pPr>
              <a:buFont typeface="Arial" panose="020B0604020202020204" pitchFamily="34" charset="0"/>
              <a:buChar char="•"/>
            </a:pPr>
            <a:r>
              <a:rPr lang="en-US" sz="1100" dirty="0"/>
              <a:t>Assumes missing data are Missing at Random (MAR) or Missing Completely at Random (MCAR)</a:t>
            </a:r>
          </a:p>
          <a:p>
            <a:pPr>
              <a:buFont typeface="Arial" panose="020B0604020202020204" pitchFamily="34" charset="0"/>
              <a:buChar char="•"/>
            </a:pPr>
            <a:r>
              <a:rPr lang="en-US" sz="1100" dirty="0"/>
              <a:t>Provides unbiased estimates and standard errors when assumptions are met</a:t>
            </a:r>
          </a:p>
          <a:p>
            <a:pPr>
              <a:buFont typeface="Arial" panose="020B0604020202020204" pitchFamily="34" charset="0"/>
              <a:buChar char="•"/>
            </a:pPr>
            <a:r>
              <a:rPr lang="en-US" sz="1100" dirty="0"/>
              <a:t>Typically more efficient than MI, especially with large amounts of missing data</a:t>
            </a:r>
          </a:p>
          <a:p>
            <a:pPr>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7E3FBADC-DFAC-9C09-08AE-53E69F6E39FD}"/>
              </a:ext>
            </a:extLst>
          </p:cNvPr>
          <p:cNvPicPr>
            <a:picLocks noChangeAspect="1"/>
          </p:cNvPicPr>
          <p:nvPr/>
        </p:nvPicPr>
        <p:blipFill>
          <a:blip r:embed="rId3"/>
          <a:stretch>
            <a:fillRect/>
          </a:stretch>
        </p:blipFill>
        <p:spPr>
          <a:xfrm>
            <a:off x="4915554" y="1072298"/>
            <a:ext cx="4090942" cy="1299642"/>
          </a:xfrm>
          <a:prstGeom prst="rect">
            <a:avLst/>
          </a:prstGeom>
        </p:spPr>
      </p:pic>
      <p:pic>
        <p:nvPicPr>
          <p:cNvPr id="9" name="Picture 8">
            <a:extLst>
              <a:ext uri="{FF2B5EF4-FFF2-40B4-BE49-F238E27FC236}">
                <a16:creationId xmlns:a16="http://schemas.microsoft.com/office/drawing/2014/main" id="{2663A3C6-F9B9-6082-3C58-C5095F8B3A7F}"/>
              </a:ext>
            </a:extLst>
          </p:cNvPr>
          <p:cNvPicPr>
            <a:picLocks noChangeAspect="1"/>
          </p:cNvPicPr>
          <p:nvPr/>
        </p:nvPicPr>
        <p:blipFill>
          <a:blip r:embed="rId4"/>
          <a:stretch>
            <a:fillRect/>
          </a:stretch>
        </p:blipFill>
        <p:spPr>
          <a:xfrm>
            <a:off x="4918029" y="2493271"/>
            <a:ext cx="4088468" cy="213373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Non- Parametric Imputation methods</a:t>
            </a:r>
            <a:endParaRPr dirty="0"/>
          </a:p>
        </p:txBody>
      </p:sp>
      <p:sp>
        <p:nvSpPr>
          <p:cNvPr id="637" name="Google Shape;637;p30"/>
          <p:cNvSpPr txBox="1">
            <a:spLocks noGrp="1"/>
          </p:cNvSpPr>
          <p:nvPr>
            <p:ph type="body" idx="1"/>
          </p:nvPr>
        </p:nvSpPr>
        <p:spPr>
          <a:xfrm>
            <a:off x="520867" y="731375"/>
            <a:ext cx="4397162" cy="4034945"/>
          </a:xfrm>
          <a:prstGeom prst="rect">
            <a:avLst/>
          </a:prstGeom>
        </p:spPr>
        <p:txBody>
          <a:bodyPr spcFirstLastPara="1" wrap="square" lIns="91425" tIns="91425" rIns="91425" bIns="91425" anchor="t" anchorCtr="0">
            <a:noAutofit/>
          </a:bodyPr>
          <a:lstStyle/>
          <a:p>
            <a:pPr marL="139700" indent="0">
              <a:buNone/>
            </a:pPr>
            <a:endParaRPr lang="en-US" b="1" dirty="0"/>
          </a:p>
          <a:p>
            <a:r>
              <a:rPr lang="en-US" b="1" u="sng" dirty="0"/>
              <a:t>K-Nearest Neighbors (KNN) Imputation:</a:t>
            </a:r>
          </a:p>
          <a:p>
            <a:endParaRPr lang="en-US" b="1" u="sng" dirty="0"/>
          </a:p>
          <a:p>
            <a:pPr>
              <a:buFont typeface="Arial" panose="020B0604020202020204" pitchFamily="34" charset="0"/>
              <a:buChar char="•"/>
            </a:pPr>
            <a:r>
              <a:rPr lang="en-US" sz="1100" dirty="0"/>
              <a:t>Imputes missing values based on the values of the k-nearest neighbors in the feature space</a:t>
            </a:r>
          </a:p>
          <a:p>
            <a:pPr>
              <a:buFont typeface="Arial" panose="020B0604020202020204" pitchFamily="34" charset="0"/>
              <a:buChar char="•"/>
            </a:pPr>
            <a:r>
              <a:rPr lang="en-US" sz="1100" dirty="0"/>
              <a:t>Distance metrics (e.g., Euclidean, Manhattan) are used to determine the nearest neighbors</a:t>
            </a:r>
          </a:p>
          <a:p>
            <a:pPr>
              <a:buFont typeface="Arial" panose="020B0604020202020204" pitchFamily="34" charset="0"/>
              <a:buChar char="•"/>
            </a:pPr>
            <a:r>
              <a:rPr lang="en-US" sz="1100" dirty="0"/>
              <a:t>The imputed value is typically the mean (for continuous variables) or mode (for categorical variables) of the k-nearest neighbors</a:t>
            </a:r>
          </a:p>
          <a:p>
            <a:pPr>
              <a:buFont typeface="Arial" panose="020B0604020202020204" pitchFamily="34" charset="0"/>
              <a:buChar char="•"/>
            </a:pPr>
            <a:r>
              <a:rPr lang="en-US" sz="1100" dirty="0"/>
              <a:t>The choice of k and the distance metric can affect the imputation results</a:t>
            </a:r>
          </a:p>
          <a:p>
            <a:pPr>
              <a:buFont typeface="Arial" panose="020B0604020202020204" pitchFamily="34" charset="0"/>
              <a:buChar char="•"/>
            </a:pPr>
            <a:endParaRPr lang="en-US" sz="1100" dirty="0"/>
          </a:p>
          <a:p>
            <a:r>
              <a:rPr lang="en-US" b="1" u="sng" dirty="0"/>
              <a:t>Random Forest (RF) Imputation</a:t>
            </a:r>
          </a:p>
          <a:p>
            <a:pPr marL="139700" indent="0">
              <a:buNone/>
            </a:pPr>
            <a:endParaRPr lang="en-US" b="1" u="sng" dirty="0"/>
          </a:p>
          <a:p>
            <a:pPr>
              <a:buFont typeface="Arial" panose="020B0604020202020204" pitchFamily="34" charset="0"/>
              <a:buChar char="•"/>
            </a:pPr>
            <a:r>
              <a:rPr lang="en-US" sz="1100" dirty="0"/>
              <a:t>Builds multiple decision trees using bootstrap samples of the data</a:t>
            </a:r>
          </a:p>
          <a:p>
            <a:pPr>
              <a:buFont typeface="Arial" panose="020B0604020202020204" pitchFamily="34" charset="0"/>
              <a:buChar char="•"/>
            </a:pPr>
            <a:r>
              <a:rPr lang="en-US" sz="1100" dirty="0"/>
              <a:t>Each tree is constructed using a random subset of features at each split</a:t>
            </a:r>
          </a:p>
          <a:p>
            <a:pPr>
              <a:buFont typeface="Arial" panose="020B0604020202020204" pitchFamily="34" charset="0"/>
              <a:buChar char="•"/>
            </a:pPr>
            <a:r>
              <a:rPr lang="en-US" sz="1100" dirty="0"/>
              <a:t>Missing values are imputed based on the predictions of the trained random forest model</a:t>
            </a:r>
          </a:p>
          <a:p>
            <a:pPr>
              <a:buFont typeface="Arial" panose="020B0604020202020204" pitchFamily="34" charset="0"/>
              <a:buChar char="•"/>
            </a:pPr>
            <a:r>
              <a:rPr lang="en-US" sz="1100" dirty="0"/>
              <a:t>Can handle both continuous and categorical variables</a:t>
            </a:r>
          </a:p>
          <a:p>
            <a:pPr>
              <a:buFont typeface="Arial" panose="020B0604020202020204" pitchFamily="34" charset="0"/>
              <a:buChar char="•"/>
            </a:pPr>
            <a:r>
              <a:rPr lang="en-US" sz="1100" dirty="0"/>
              <a:t>Captures complex relationships and interactions among variables</a:t>
            </a:r>
          </a:p>
          <a:p>
            <a:pPr>
              <a:buFont typeface="Arial" panose="020B0604020202020204" pitchFamily="34" charset="0"/>
              <a:buChar char="•"/>
            </a:pPr>
            <a:r>
              <a:rPr lang="en-US" sz="1100" dirty="0"/>
              <a:t>Provides robust imputations by averaging predictions from multiple trees</a:t>
            </a:r>
          </a:p>
          <a:p>
            <a:pPr>
              <a:buFont typeface="Arial" panose="020B0604020202020204" pitchFamily="34" charset="0"/>
              <a:buChar char="•"/>
            </a:pPr>
            <a:endParaRPr lang="en-US" sz="1100" dirty="0"/>
          </a:p>
          <a:p>
            <a:pPr>
              <a:buFont typeface="Arial" panose="020B0604020202020204" pitchFamily="34" charset="0"/>
              <a:buChar char="•"/>
            </a:pPr>
            <a:endParaRPr lang="en" dirty="0"/>
          </a:p>
          <a:p>
            <a:pPr>
              <a:buFont typeface="Arial" panose="020B0604020202020204" pitchFamily="34" charset="0"/>
              <a:buChar char="•"/>
            </a:pPr>
            <a:endParaRPr lang="en-US" dirty="0"/>
          </a:p>
        </p:txBody>
      </p:sp>
      <p:pic>
        <p:nvPicPr>
          <p:cNvPr id="3" name="Picture 2">
            <a:extLst>
              <a:ext uri="{FF2B5EF4-FFF2-40B4-BE49-F238E27FC236}">
                <a16:creationId xmlns:a16="http://schemas.microsoft.com/office/drawing/2014/main" id="{490A6F54-05DE-A40A-DA8D-4542C4F5C35F}"/>
              </a:ext>
            </a:extLst>
          </p:cNvPr>
          <p:cNvPicPr>
            <a:picLocks noChangeAspect="1"/>
          </p:cNvPicPr>
          <p:nvPr/>
        </p:nvPicPr>
        <p:blipFill>
          <a:blip r:embed="rId3"/>
          <a:stretch>
            <a:fillRect/>
          </a:stretch>
        </p:blipFill>
        <p:spPr>
          <a:xfrm>
            <a:off x="4918029" y="1345912"/>
            <a:ext cx="4088468" cy="1046653"/>
          </a:xfrm>
          <a:prstGeom prst="rect">
            <a:avLst/>
          </a:prstGeom>
        </p:spPr>
      </p:pic>
      <p:pic>
        <p:nvPicPr>
          <p:cNvPr id="6" name="Picture 5">
            <a:extLst>
              <a:ext uri="{FF2B5EF4-FFF2-40B4-BE49-F238E27FC236}">
                <a16:creationId xmlns:a16="http://schemas.microsoft.com/office/drawing/2014/main" id="{708B1F2C-A487-AF7D-EDF4-2F0FD3ECAC19}"/>
              </a:ext>
            </a:extLst>
          </p:cNvPr>
          <p:cNvPicPr>
            <a:picLocks noChangeAspect="1"/>
          </p:cNvPicPr>
          <p:nvPr/>
        </p:nvPicPr>
        <p:blipFill>
          <a:blip r:embed="rId4"/>
          <a:stretch>
            <a:fillRect/>
          </a:stretch>
        </p:blipFill>
        <p:spPr>
          <a:xfrm>
            <a:off x="4918029" y="3247856"/>
            <a:ext cx="4088468" cy="1046653"/>
          </a:xfrm>
          <a:prstGeom prst="rect">
            <a:avLst/>
          </a:prstGeom>
        </p:spPr>
      </p:pic>
    </p:spTree>
    <p:extLst>
      <p:ext uri="{BB962C8B-B14F-4D97-AF65-F5344CB8AC3E}">
        <p14:creationId xmlns:p14="http://schemas.microsoft.com/office/powerpoint/2010/main" val="2620894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31"/>
          <p:cNvSpPr txBox="1">
            <a:spLocks noGrp="1"/>
          </p:cNvSpPr>
          <p:nvPr>
            <p:ph type="title"/>
          </p:nvPr>
        </p:nvSpPr>
        <p:spPr>
          <a:xfrm>
            <a:off x="798941" y="382632"/>
            <a:ext cx="7704000" cy="6976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Scenario 1 – Simple DAG, Binary Treatment, Continous Outcome</a:t>
            </a:r>
            <a:br>
              <a:rPr lang="en" dirty="0"/>
            </a:br>
            <a:endParaRPr dirty="0"/>
          </a:p>
        </p:txBody>
      </p:sp>
      <p:sp>
        <p:nvSpPr>
          <p:cNvPr id="5" name="TextBox 4">
            <a:extLst>
              <a:ext uri="{FF2B5EF4-FFF2-40B4-BE49-F238E27FC236}">
                <a16:creationId xmlns:a16="http://schemas.microsoft.com/office/drawing/2014/main" id="{0E0A001A-6AE9-5A2B-0A2E-34EFA8964451}"/>
              </a:ext>
            </a:extLst>
          </p:cNvPr>
          <p:cNvSpPr txBox="1"/>
          <p:nvPr/>
        </p:nvSpPr>
        <p:spPr>
          <a:xfrm>
            <a:off x="518051" y="938126"/>
            <a:ext cx="4641072" cy="1954381"/>
          </a:xfrm>
          <a:prstGeom prst="rect">
            <a:avLst/>
          </a:prstGeom>
          <a:noFill/>
        </p:spPr>
        <p:txBody>
          <a:bodyPr wrap="square">
            <a:spAutoFit/>
          </a:bodyPr>
          <a:lstStyle/>
          <a:p>
            <a:r>
              <a:rPr lang="en-US" sz="1200" b="1" u="sng" dirty="0"/>
              <a:t>MCAR (Missing Completely at Random): </a:t>
            </a:r>
          </a:p>
          <a:p>
            <a:endParaRPr lang="en-US" sz="1200" b="1" u="sng" dirty="0"/>
          </a:p>
          <a:p>
            <a:r>
              <a:rPr lang="en-US" sz="1100" dirty="0"/>
              <a:t>A study is conducted to investigate the effectiveness of a new weight loss medication (treatment A) on patients with obesity. The confounders are physical activity level (L1), socioeconomic status (L2), and diet quality (L3). The outcome (Y) is the change in body weight after treatment.</a:t>
            </a:r>
          </a:p>
          <a:p>
            <a:endParaRPr lang="en-US" sz="1100" dirty="0"/>
          </a:p>
          <a:p>
            <a:r>
              <a:rPr lang="pt-BR" sz="1000" b="1" dirty="0"/>
              <a:t>P(R_L1 = 1 | A, L1, L2, L3, Y) = P(R_L1 = 1</a:t>
            </a:r>
            <a:r>
              <a:rPr lang="pt-BR" sz="900" b="1" dirty="0"/>
              <a:t>) Where R_L1 = 1 indicates missing data</a:t>
            </a:r>
            <a:endParaRPr lang="en-US" sz="900" b="1" dirty="0"/>
          </a:p>
          <a:p>
            <a:pPr marL="171450" indent="-171450">
              <a:buFont typeface="Arial" panose="020B0604020202020204" pitchFamily="34" charset="0"/>
              <a:buChar char="•"/>
            </a:pPr>
            <a:endParaRPr lang="en-US" sz="1100" dirty="0"/>
          </a:p>
        </p:txBody>
      </p:sp>
      <p:sp>
        <p:nvSpPr>
          <p:cNvPr id="6" name="Oval 5">
            <a:extLst>
              <a:ext uri="{FF2B5EF4-FFF2-40B4-BE49-F238E27FC236}">
                <a16:creationId xmlns:a16="http://schemas.microsoft.com/office/drawing/2014/main" id="{76523EC6-6605-3D5E-4B58-20F95180E6EF}"/>
              </a:ext>
            </a:extLst>
          </p:cNvPr>
          <p:cNvSpPr/>
          <p:nvPr/>
        </p:nvSpPr>
        <p:spPr>
          <a:xfrm>
            <a:off x="5337724" y="2061079"/>
            <a:ext cx="296028" cy="30260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t>A</a:t>
            </a:r>
          </a:p>
        </p:txBody>
      </p:sp>
      <p:sp>
        <p:nvSpPr>
          <p:cNvPr id="8" name="Oval 7">
            <a:extLst>
              <a:ext uri="{FF2B5EF4-FFF2-40B4-BE49-F238E27FC236}">
                <a16:creationId xmlns:a16="http://schemas.microsoft.com/office/drawing/2014/main" id="{7FFA687F-F52A-7DFC-DDBA-EEFD24EF54B9}"/>
              </a:ext>
            </a:extLst>
          </p:cNvPr>
          <p:cNvSpPr/>
          <p:nvPr/>
        </p:nvSpPr>
        <p:spPr>
          <a:xfrm>
            <a:off x="5902242" y="1509530"/>
            <a:ext cx="452509" cy="3345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L1</a:t>
            </a:r>
          </a:p>
        </p:txBody>
      </p:sp>
      <p:sp>
        <p:nvSpPr>
          <p:cNvPr id="9" name="Oval 8">
            <a:extLst>
              <a:ext uri="{FF2B5EF4-FFF2-40B4-BE49-F238E27FC236}">
                <a16:creationId xmlns:a16="http://schemas.microsoft.com/office/drawing/2014/main" id="{5F9FF992-26CA-35EA-9135-B0A5D9D739FF}"/>
              </a:ext>
            </a:extLst>
          </p:cNvPr>
          <p:cNvSpPr/>
          <p:nvPr/>
        </p:nvSpPr>
        <p:spPr>
          <a:xfrm>
            <a:off x="7357227" y="1509530"/>
            <a:ext cx="429514" cy="3345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L3</a:t>
            </a:r>
          </a:p>
        </p:txBody>
      </p:sp>
      <p:sp>
        <p:nvSpPr>
          <p:cNvPr id="11" name="Oval 10">
            <a:extLst>
              <a:ext uri="{FF2B5EF4-FFF2-40B4-BE49-F238E27FC236}">
                <a16:creationId xmlns:a16="http://schemas.microsoft.com/office/drawing/2014/main" id="{02442CDD-044F-442B-8135-2DBCCAED3370}"/>
              </a:ext>
            </a:extLst>
          </p:cNvPr>
          <p:cNvSpPr/>
          <p:nvPr/>
        </p:nvSpPr>
        <p:spPr>
          <a:xfrm>
            <a:off x="6611641" y="938126"/>
            <a:ext cx="438781" cy="3568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L2</a:t>
            </a:r>
          </a:p>
        </p:txBody>
      </p:sp>
      <p:sp>
        <p:nvSpPr>
          <p:cNvPr id="12" name="Oval 11">
            <a:extLst>
              <a:ext uri="{FF2B5EF4-FFF2-40B4-BE49-F238E27FC236}">
                <a16:creationId xmlns:a16="http://schemas.microsoft.com/office/drawing/2014/main" id="{BE520740-0B69-E5EA-8CD3-F3636647A95A}"/>
              </a:ext>
            </a:extLst>
          </p:cNvPr>
          <p:cNvSpPr/>
          <p:nvPr/>
        </p:nvSpPr>
        <p:spPr>
          <a:xfrm>
            <a:off x="8020521" y="2056315"/>
            <a:ext cx="296028" cy="30260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t>Y</a:t>
            </a:r>
          </a:p>
        </p:txBody>
      </p:sp>
      <p:cxnSp>
        <p:nvCxnSpPr>
          <p:cNvPr id="14" name="Straight Arrow Connector 13">
            <a:extLst>
              <a:ext uri="{FF2B5EF4-FFF2-40B4-BE49-F238E27FC236}">
                <a16:creationId xmlns:a16="http://schemas.microsoft.com/office/drawing/2014/main" id="{4A94276F-2AA1-865F-E36E-BF71FD636DBC}"/>
              </a:ext>
            </a:extLst>
          </p:cNvPr>
          <p:cNvCxnSpPr>
            <a:cxnSpLocks/>
            <a:stCxn id="11" idx="3"/>
            <a:endCxn id="8" idx="7"/>
          </p:cNvCxnSpPr>
          <p:nvPr/>
        </p:nvCxnSpPr>
        <p:spPr>
          <a:xfrm flipH="1">
            <a:off x="6288483" y="1242674"/>
            <a:ext cx="387416" cy="315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4FA5496-83BA-2C4C-CA78-33ED737E5190}"/>
              </a:ext>
            </a:extLst>
          </p:cNvPr>
          <p:cNvCxnSpPr>
            <a:cxnSpLocks/>
            <a:stCxn id="8" idx="3"/>
          </p:cNvCxnSpPr>
          <p:nvPr/>
        </p:nvCxnSpPr>
        <p:spPr>
          <a:xfrm flipH="1">
            <a:off x="5604569" y="1795061"/>
            <a:ext cx="363941" cy="3052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9C15D63C-D1A1-5E4B-AFFE-71956BD73CF9}"/>
              </a:ext>
            </a:extLst>
          </p:cNvPr>
          <p:cNvCxnSpPr>
            <a:cxnSpLocks/>
            <a:stCxn id="11" idx="5"/>
            <a:endCxn id="9" idx="1"/>
          </p:cNvCxnSpPr>
          <p:nvPr/>
        </p:nvCxnSpPr>
        <p:spPr>
          <a:xfrm>
            <a:off x="6986164" y="1242674"/>
            <a:ext cx="433964" cy="315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1AE8F7E-AC2D-CDD6-EDC3-F4ACE34F0488}"/>
              </a:ext>
            </a:extLst>
          </p:cNvPr>
          <p:cNvCxnSpPr>
            <a:cxnSpLocks/>
            <a:stCxn id="9" idx="5"/>
            <a:endCxn id="12" idx="1"/>
          </p:cNvCxnSpPr>
          <p:nvPr/>
        </p:nvCxnSpPr>
        <p:spPr>
          <a:xfrm>
            <a:off x="7723840" y="1795061"/>
            <a:ext cx="340033" cy="3055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62FBEDAF-654C-B431-A48D-6AF4A9B76108}"/>
              </a:ext>
            </a:extLst>
          </p:cNvPr>
          <p:cNvCxnSpPr>
            <a:cxnSpLocks/>
            <a:endCxn id="12" idx="2"/>
          </p:cNvCxnSpPr>
          <p:nvPr/>
        </p:nvCxnSpPr>
        <p:spPr>
          <a:xfrm>
            <a:off x="5628714" y="2207618"/>
            <a:ext cx="239180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F3074401-451F-EAC3-6719-3BD6D24956D4}"/>
              </a:ext>
            </a:extLst>
          </p:cNvPr>
          <p:cNvSpPr txBox="1"/>
          <p:nvPr/>
        </p:nvSpPr>
        <p:spPr>
          <a:xfrm>
            <a:off x="518051" y="2721974"/>
            <a:ext cx="4641072" cy="1554272"/>
          </a:xfrm>
          <a:prstGeom prst="rect">
            <a:avLst/>
          </a:prstGeom>
          <a:noFill/>
        </p:spPr>
        <p:txBody>
          <a:bodyPr wrap="square">
            <a:spAutoFit/>
          </a:bodyPr>
          <a:lstStyle/>
          <a:p>
            <a:r>
              <a:rPr lang="en-US" sz="1200" b="1" u="sng" dirty="0"/>
              <a:t>MNAR (Missing not at Random): </a:t>
            </a:r>
          </a:p>
          <a:p>
            <a:endParaRPr lang="en-US" sz="1200" b="1" u="sng" dirty="0"/>
          </a:p>
          <a:p>
            <a:r>
              <a:rPr lang="en-US" sz="1000" dirty="0"/>
              <a:t>A study is conducted to evaluate the effectiveness of a new antidepressant medication (treatment A) on patients with major depressive disorder (MDD). The confounders are the severity of depression symptoms at baseline (L1), duration of MDD (L2), and presence of co-occurring anxiety disorders (L3). The outcome (Y) is the reduction in depression symptoms after treatment.</a:t>
            </a:r>
          </a:p>
          <a:p>
            <a:endParaRPr lang="en-US" sz="1000" dirty="0"/>
          </a:p>
          <a:p>
            <a:r>
              <a:rPr lang="en-US" sz="1100" b="1" dirty="0"/>
              <a:t>P(L1_missing | l1_observed) = </a:t>
            </a:r>
            <a:r>
              <a:rPr lang="en-US" sz="1100" b="1" dirty="0" err="1"/>
              <a:t>pnorm</a:t>
            </a:r>
            <a:r>
              <a:rPr lang="en-US" sz="1100" b="1" dirty="0"/>
              <a:t>(l1_observed)</a:t>
            </a:r>
          </a:p>
        </p:txBody>
      </p:sp>
      <p:pic>
        <p:nvPicPr>
          <p:cNvPr id="51" name="Picture 50">
            <a:extLst>
              <a:ext uri="{FF2B5EF4-FFF2-40B4-BE49-F238E27FC236}">
                <a16:creationId xmlns:a16="http://schemas.microsoft.com/office/drawing/2014/main" id="{07BEA10F-81E0-86D7-89B6-CA73CBA71DCB}"/>
              </a:ext>
            </a:extLst>
          </p:cNvPr>
          <p:cNvPicPr>
            <a:picLocks noChangeAspect="1"/>
          </p:cNvPicPr>
          <p:nvPr/>
        </p:nvPicPr>
        <p:blipFill>
          <a:blip r:embed="rId3"/>
          <a:stretch>
            <a:fillRect/>
          </a:stretch>
        </p:blipFill>
        <p:spPr>
          <a:xfrm>
            <a:off x="5227031" y="2629704"/>
            <a:ext cx="3195171" cy="2056795"/>
          </a:xfrm>
          <a:prstGeom prst="rect">
            <a:avLst/>
          </a:prstGeom>
        </p:spPr>
      </p:pic>
    </p:spTree>
    <p:extLst>
      <p:ext uri="{BB962C8B-B14F-4D97-AF65-F5344CB8AC3E}">
        <p14:creationId xmlns:p14="http://schemas.microsoft.com/office/powerpoint/2010/main" val="4165118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33"/>
          <p:cNvSpPr txBox="1">
            <a:spLocks noGrp="1"/>
          </p:cNvSpPr>
          <p:nvPr>
            <p:ph type="title"/>
          </p:nvPr>
        </p:nvSpPr>
        <p:spPr>
          <a:xfrm>
            <a:off x="720000" y="445025"/>
            <a:ext cx="6917542" cy="5548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Plots for Average Relative Biases under Scenario 1</a:t>
            </a:r>
            <a:endParaRPr sz="2400" dirty="0"/>
          </a:p>
        </p:txBody>
      </p:sp>
      <p:pic>
        <p:nvPicPr>
          <p:cNvPr id="17" name="Picture 16">
            <a:extLst>
              <a:ext uri="{FF2B5EF4-FFF2-40B4-BE49-F238E27FC236}">
                <a16:creationId xmlns:a16="http://schemas.microsoft.com/office/drawing/2014/main" id="{15485788-52BC-F327-623A-CF5632A95C70}"/>
              </a:ext>
            </a:extLst>
          </p:cNvPr>
          <p:cNvPicPr>
            <a:picLocks noChangeAspect="1"/>
          </p:cNvPicPr>
          <p:nvPr/>
        </p:nvPicPr>
        <p:blipFill>
          <a:blip r:embed="rId3"/>
          <a:stretch>
            <a:fillRect/>
          </a:stretch>
        </p:blipFill>
        <p:spPr>
          <a:xfrm>
            <a:off x="825254" y="920979"/>
            <a:ext cx="3320487" cy="1828800"/>
          </a:xfrm>
          <a:prstGeom prst="rect">
            <a:avLst/>
          </a:prstGeom>
        </p:spPr>
      </p:pic>
      <p:pic>
        <p:nvPicPr>
          <p:cNvPr id="19" name="Picture 18">
            <a:extLst>
              <a:ext uri="{FF2B5EF4-FFF2-40B4-BE49-F238E27FC236}">
                <a16:creationId xmlns:a16="http://schemas.microsoft.com/office/drawing/2014/main" id="{DBA50168-B43E-2D4A-13AD-87BBEE752629}"/>
              </a:ext>
            </a:extLst>
          </p:cNvPr>
          <p:cNvPicPr>
            <a:picLocks noChangeAspect="1"/>
          </p:cNvPicPr>
          <p:nvPr/>
        </p:nvPicPr>
        <p:blipFill>
          <a:blip r:embed="rId4"/>
          <a:stretch>
            <a:fillRect/>
          </a:stretch>
        </p:blipFill>
        <p:spPr>
          <a:xfrm>
            <a:off x="4572000" y="920978"/>
            <a:ext cx="3320487" cy="1828800"/>
          </a:xfrm>
          <a:prstGeom prst="rect">
            <a:avLst/>
          </a:prstGeom>
        </p:spPr>
      </p:pic>
      <p:pic>
        <p:nvPicPr>
          <p:cNvPr id="21" name="Picture 20">
            <a:extLst>
              <a:ext uri="{FF2B5EF4-FFF2-40B4-BE49-F238E27FC236}">
                <a16:creationId xmlns:a16="http://schemas.microsoft.com/office/drawing/2014/main" id="{EFA52524-7249-A35E-7C65-0BC7110C4F4A}"/>
              </a:ext>
            </a:extLst>
          </p:cNvPr>
          <p:cNvPicPr>
            <a:picLocks noChangeAspect="1"/>
          </p:cNvPicPr>
          <p:nvPr/>
        </p:nvPicPr>
        <p:blipFill>
          <a:blip r:embed="rId5"/>
          <a:stretch>
            <a:fillRect/>
          </a:stretch>
        </p:blipFill>
        <p:spPr>
          <a:xfrm>
            <a:off x="825253" y="2749779"/>
            <a:ext cx="3320487" cy="2091938"/>
          </a:xfrm>
          <a:prstGeom prst="rect">
            <a:avLst/>
          </a:prstGeom>
        </p:spPr>
      </p:pic>
      <p:pic>
        <p:nvPicPr>
          <p:cNvPr id="23" name="Picture 22">
            <a:extLst>
              <a:ext uri="{FF2B5EF4-FFF2-40B4-BE49-F238E27FC236}">
                <a16:creationId xmlns:a16="http://schemas.microsoft.com/office/drawing/2014/main" id="{1EFDC38C-3327-C77A-891B-D60B54A4101B}"/>
              </a:ext>
            </a:extLst>
          </p:cNvPr>
          <p:cNvPicPr>
            <a:picLocks noChangeAspect="1"/>
          </p:cNvPicPr>
          <p:nvPr/>
        </p:nvPicPr>
        <p:blipFill>
          <a:blip r:embed="rId6"/>
          <a:stretch>
            <a:fillRect/>
          </a:stretch>
        </p:blipFill>
        <p:spPr>
          <a:xfrm>
            <a:off x="4571999" y="2749779"/>
            <a:ext cx="3320487" cy="2091939"/>
          </a:xfrm>
          <a:prstGeom prst="rect">
            <a:avLst/>
          </a:prstGeom>
        </p:spPr>
      </p:pic>
    </p:spTree>
    <p:extLst>
      <p:ext uri="{BB962C8B-B14F-4D97-AF65-F5344CB8AC3E}">
        <p14:creationId xmlns:p14="http://schemas.microsoft.com/office/powerpoint/2010/main" val="1914894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33"/>
          <p:cNvSpPr txBox="1">
            <a:spLocks noGrp="1"/>
          </p:cNvSpPr>
          <p:nvPr>
            <p:ph type="title"/>
          </p:nvPr>
        </p:nvSpPr>
        <p:spPr>
          <a:xfrm>
            <a:off x="720000" y="445025"/>
            <a:ext cx="6917542" cy="5548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Plots for Coverage probabilities under Scenario 1</a:t>
            </a:r>
            <a:endParaRPr sz="2400" dirty="0"/>
          </a:p>
        </p:txBody>
      </p:sp>
      <p:pic>
        <p:nvPicPr>
          <p:cNvPr id="3" name="Picture 2">
            <a:extLst>
              <a:ext uri="{FF2B5EF4-FFF2-40B4-BE49-F238E27FC236}">
                <a16:creationId xmlns:a16="http://schemas.microsoft.com/office/drawing/2014/main" id="{D8661F37-CF01-CFEB-60DE-EBA053B652F6}"/>
              </a:ext>
            </a:extLst>
          </p:cNvPr>
          <p:cNvPicPr>
            <a:picLocks noChangeAspect="1"/>
          </p:cNvPicPr>
          <p:nvPr/>
        </p:nvPicPr>
        <p:blipFill>
          <a:blip r:embed="rId3"/>
          <a:stretch>
            <a:fillRect/>
          </a:stretch>
        </p:blipFill>
        <p:spPr>
          <a:xfrm>
            <a:off x="825253" y="951563"/>
            <a:ext cx="3320487" cy="1828800"/>
          </a:xfrm>
          <a:prstGeom prst="rect">
            <a:avLst/>
          </a:prstGeom>
        </p:spPr>
      </p:pic>
      <p:pic>
        <p:nvPicPr>
          <p:cNvPr id="5" name="Picture 4">
            <a:extLst>
              <a:ext uri="{FF2B5EF4-FFF2-40B4-BE49-F238E27FC236}">
                <a16:creationId xmlns:a16="http://schemas.microsoft.com/office/drawing/2014/main" id="{6B586969-9568-56CB-BC6A-7F33552F21E2}"/>
              </a:ext>
            </a:extLst>
          </p:cNvPr>
          <p:cNvPicPr>
            <a:picLocks noChangeAspect="1"/>
          </p:cNvPicPr>
          <p:nvPr/>
        </p:nvPicPr>
        <p:blipFill>
          <a:blip r:embed="rId4"/>
          <a:stretch>
            <a:fillRect/>
          </a:stretch>
        </p:blipFill>
        <p:spPr>
          <a:xfrm>
            <a:off x="4530184" y="951563"/>
            <a:ext cx="3320488" cy="1828800"/>
          </a:xfrm>
          <a:prstGeom prst="rect">
            <a:avLst/>
          </a:prstGeom>
        </p:spPr>
      </p:pic>
      <p:pic>
        <p:nvPicPr>
          <p:cNvPr id="7" name="Picture 6">
            <a:extLst>
              <a:ext uri="{FF2B5EF4-FFF2-40B4-BE49-F238E27FC236}">
                <a16:creationId xmlns:a16="http://schemas.microsoft.com/office/drawing/2014/main" id="{20CCE1B0-72AC-F5A1-E386-BC45E83965B0}"/>
              </a:ext>
            </a:extLst>
          </p:cNvPr>
          <p:cNvPicPr>
            <a:picLocks noChangeAspect="1"/>
          </p:cNvPicPr>
          <p:nvPr/>
        </p:nvPicPr>
        <p:blipFill>
          <a:blip r:embed="rId5"/>
          <a:stretch>
            <a:fillRect/>
          </a:stretch>
        </p:blipFill>
        <p:spPr>
          <a:xfrm>
            <a:off x="825253" y="2780363"/>
            <a:ext cx="3320487" cy="2017770"/>
          </a:xfrm>
          <a:prstGeom prst="rect">
            <a:avLst/>
          </a:prstGeom>
        </p:spPr>
      </p:pic>
      <p:pic>
        <p:nvPicPr>
          <p:cNvPr id="11" name="Picture 10">
            <a:extLst>
              <a:ext uri="{FF2B5EF4-FFF2-40B4-BE49-F238E27FC236}">
                <a16:creationId xmlns:a16="http://schemas.microsoft.com/office/drawing/2014/main" id="{28A5ABE3-0ACC-4C96-F5CB-E14C5D6E90E4}"/>
              </a:ext>
            </a:extLst>
          </p:cNvPr>
          <p:cNvPicPr>
            <a:picLocks noChangeAspect="1"/>
          </p:cNvPicPr>
          <p:nvPr/>
        </p:nvPicPr>
        <p:blipFill>
          <a:blip r:embed="rId6"/>
          <a:stretch>
            <a:fillRect/>
          </a:stretch>
        </p:blipFill>
        <p:spPr>
          <a:xfrm>
            <a:off x="4572000" y="2755786"/>
            <a:ext cx="3238226" cy="2042347"/>
          </a:xfrm>
          <a:prstGeom prst="rect">
            <a:avLst/>
          </a:prstGeom>
        </p:spPr>
      </p:pic>
    </p:spTree>
    <p:extLst>
      <p:ext uri="{BB962C8B-B14F-4D97-AF65-F5344CB8AC3E}">
        <p14:creationId xmlns:p14="http://schemas.microsoft.com/office/powerpoint/2010/main" val="1395494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31"/>
          <p:cNvSpPr txBox="1">
            <a:spLocks noGrp="1"/>
          </p:cNvSpPr>
          <p:nvPr>
            <p:ph type="title"/>
          </p:nvPr>
        </p:nvSpPr>
        <p:spPr>
          <a:xfrm>
            <a:off x="606690" y="205447"/>
            <a:ext cx="7930619" cy="6976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Scenario 2 – Mediator variable, Binary Treatment, Continous Outcome</a:t>
            </a:r>
            <a:br>
              <a:rPr lang="en" dirty="0"/>
            </a:br>
            <a:endParaRPr dirty="0"/>
          </a:p>
        </p:txBody>
      </p:sp>
      <p:sp>
        <p:nvSpPr>
          <p:cNvPr id="5" name="TextBox 4">
            <a:extLst>
              <a:ext uri="{FF2B5EF4-FFF2-40B4-BE49-F238E27FC236}">
                <a16:creationId xmlns:a16="http://schemas.microsoft.com/office/drawing/2014/main" id="{0E0A001A-6AE9-5A2B-0A2E-34EFA8964451}"/>
              </a:ext>
            </a:extLst>
          </p:cNvPr>
          <p:cNvSpPr txBox="1"/>
          <p:nvPr/>
        </p:nvSpPr>
        <p:spPr>
          <a:xfrm>
            <a:off x="518051" y="938126"/>
            <a:ext cx="4641072" cy="1908215"/>
          </a:xfrm>
          <a:prstGeom prst="rect">
            <a:avLst/>
          </a:prstGeom>
          <a:noFill/>
        </p:spPr>
        <p:txBody>
          <a:bodyPr wrap="square">
            <a:spAutoFit/>
          </a:bodyPr>
          <a:lstStyle/>
          <a:p>
            <a:r>
              <a:rPr lang="en-US" sz="1200" b="1" u="sng" dirty="0"/>
              <a:t>MCAR (Missing Completely at Random): </a:t>
            </a:r>
          </a:p>
          <a:p>
            <a:endParaRPr lang="en-US" sz="1200" b="1" u="sng" dirty="0"/>
          </a:p>
          <a:p>
            <a:pPr marL="171450" indent="-171450">
              <a:buFont typeface="Arial" panose="020B0604020202020204" pitchFamily="34" charset="0"/>
              <a:buChar char="•"/>
            </a:pPr>
            <a:r>
              <a:rPr lang="en-US" sz="900" dirty="0">
                <a:solidFill>
                  <a:schemeClr val="bg1">
                    <a:lumMod val="50000"/>
                  </a:schemeClr>
                </a:solidFill>
                <a:latin typeface="+mn-lt"/>
              </a:rPr>
              <a:t>E</a:t>
            </a:r>
            <a:r>
              <a:rPr lang="en-US" sz="900" b="0" i="0" dirty="0">
                <a:solidFill>
                  <a:schemeClr val="bg1">
                    <a:lumMod val="50000"/>
                  </a:schemeClr>
                </a:solidFill>
                <a:effectLst/>
                <a:latin typeface="+mn-lt"/>
              </a:rPr>
              <a:t>valuate the effectiveness of cardiac medications in improving long-term cardiac health, by examining how treatment influences blood pressure reduction and how these changes impact overall cardiac health scores.</a:t>
            </a:r>
          </a:p>
          <a:p>
            <a:endParaRPr lang="en-US" sz="900" dirty="0">
              <a:solidFill>
                <a:schemeClr val="bg1">
                  <a:lumMod val="50000"/>
                </a:schemeClr>
              </a:solidFill>
              <a:latin typeface="+mn-lt"/>
            </a:endParaRPr>
          </a:p>
          <a:p>
            <a:pPr marL="171450" indent="-171450">
              <a:buFont typeface="Arial" panose="020B0604020202020204" pitchFamily="34" charset="0"/>
              <a:buChar char="•"/>
            </a:pPr>
            <a:r>
              <a:rPr lang="en-US" sz="900" dirty="0">
                <a:solidFill>
                  <a:schemeClr val="bg1">
                    <a:lumMod val="50000"/>
                  </a:schemeClr>
                </a:solidFill>
                <a:latin typeface="+mn-lt"/>
              </a:rPr>
              <a:t>L1 (Blood Pressure Level), L2 (Cholesterol Level), L3 (Genetic Predisposition to Cardiovascular Disease), L4 (BMI), L5 (Age), A (Prescription of Cardiac Medication), M (Reduction in Systolic Blood Pressure), C1 (Cardiovascular Risk Score), Y (Cardiac Health Score)</a:t>
            </a:r>
          </a:p>
          <a:p>
            <a:endParaRPr lang="en-US" sz="900" dirty="0">
              <a:solidFill>
                <a:schemeClr val="bg1">
                  <a:lumMod val="50000"/>
                </a:schemeClr>
              </a:solidFill>
              <a:latin typeface="+mn-lt"/>
            </a:endParaRPr>
          </a:p>
          <a:p>
            <a:pPr marL="171450" indent="-171450">
              <a:buFont typeface="Arial" panose="020B0604020202020204" pitchFamily="34" charset="0"/>
              <a:buChar char="•"/>
            </a:pPr>
            <a:r>
              <a:rPr lang="en-US" sz="900" dirty="0">
                <a:solidFill>
                  <a:schemeClr val="bg1">
                    <a:lumMod val="50000"/>
                  </a:schemeClr>
                </a:solidFill>
                <a:latin typeface="+mn-lt"/>
              </a:rPr>
              <a:t>Data entry error/ Data lost at random in L1 (Blood pressure level)</a:t>
            </a:r>
          </a:p>
        </p:txBody>
      </p:sp>
      <p:sp>
        <p:nvSpPr>
          <p:cNvPr id="6" name="Oval 5">
            <a:extLst>
              <a:ext uri="{FF2B5EF4-FFF2-40B4-BE49-F238E27FC236}">
                <a16:creationId xmlns:a16="http://schemas.microsoft.com/office/drawing/2014/main" id="{76523EC6-6605-3D5E-4B58-20F95180E6EF}"/>
              </a:ext>
            </a:extLst>
          </p:cNvPr>
          <p:cNvSpPr/>
          <p:nvPr/>
        </p:nvSpPr>
        <p:spPr>
          <a:xfrm>
            <a:off x="5307790" y="1995933"/>
            <a:ext cx="296028" cy="30260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t>A</a:t>
            </a:r>
          </a:p>
        </p:txBody>
      </p:sp>
      <p:sp>
        <p:nvSpPr>
          <p:cNvPr id="8" name="Oval 7">
            <a:extLst>
              <a:ext uri="{FF2B5EF4-FFF2-40B4-BE49-F238E27FC236}">
                <a16:creationId xmlns:a16="http://schemas.microsoft.com/office/drawing/2014/main" id="{7FFA687F-F52A-7DFC-DDBA-EEFD24EF54B9}"/>
              </a:ext>
            </a:extLst>
          </p:cNvPr>
          <p:cNvSpPr/>
          <p:nvPr/>
        </p:nvSpPr>
        <p:spPr>
          <a:xfrm>
            <a:off x="5594862" y="1264887"/>
            <a:ext cx="452509" cy="3345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L4</a:t>
            </a:r>
          </a:p>
        </p:txBody>
      </p:sp>
      <p:sp>
        <p:nvSpPr>
          <p:cNvPr id="9" name="Oval 8">
            <a:extLst>
              <a:ext uri="{FF2B5EF4-FFF2-40B4-BE49-F238E27FC236}">
                <a16:creationId xmlns:a16="http://schemas.microsoft.com/office/drawing/2014/main" id="{5F9FF992-26CA-35EA-9135-B0A5D9D739FF}"/>
              </a:ext>
            </a:extLst>
          </p:cNvPr>
          <p:cNvSpPr/>
          <p:nvPr/>
        </p:nvSpPr>
        <p:spPr>
          <a:xfrm>
            <a:off x="6483110" y="1252627"/>
            <a:ext cx="429514" cy="3345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L5</a:t>
            </a:r>
          </a:p>
        </p:txBody>
      </p:sp>
      <p:sp>
        <p:nvSpPr>
          <p:cNvPr id="11" name="Oval 10">
            <a:extLst>
              <a:ext uri="{FF2B5EF4-FFF2-40B4-BE49-F238E27FC236}">
                <a16:creationId xmlns:a16="http://schemas.microsoft.com/office/drawing/2014/main" id="{02442CDD-044F-442B-8135-2DBCCAED3370}"/>
              </a:ext>
            </a:extLst>
          </p:cNvPr>
          <p:cNvSpPr/>
          <p:nvPr/>
        </p:nvSpPr>
        <p:spPr>
          <a:xfrm>
            <a:off x="6059843" y="727729"/>
            <a:ext cx="438781" cy="38709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700" dirty="0"/>
              <a:t>C1</a:t>
            </a:r>
          </a:p>
        </p:txBody>
      </p:sp>
      <p:sp>
        <p:nvSpPr>
          <p:cNvPr id="12" name="Oval 11">
            <a:extLst>
              <a:ext uri="{FF2B5EF4-FFF2-40B4-BE49-F238E27FC236}">
                <a16:creationId xmlns:a16="http://schemas.microsoft.com/office/drawing/2014/main" id="{BE520740-0B69-E5EA-8CD3-F3636647A95A}"/>
              </a:ext>
            </a:extLst>
          </p:cNvPr>
          <p:cNvSpPr/>
          <p:nvPr/>
        </p:nvSpPr>
        <p:spPr>
          <a:xfrm>
            <a:off x="6845578" y="2022032"/>
            <a:ext cx="296028" cy="30260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t>M</a:t>
            </a:r>
          </a:p>
        </p:txBody>
      </p:sp>
      <p:cxnSp>
        <p:nvCxnSpPr>
          <p:cNvPr id="14" name="Straight Arrow Connector 13">
            <a:extLst>
              <a:ext uri="{FF2B5EF4-FFF2-40B4-BE49-F238E27FC236}">
                <a16:creationId xmlns:a16="http://schemas.microsoft.com/office/drawing/2014/main" id="{4A94276F-2AA1-865F-E36E-BF71FD636DBC}"/>
              </a:ext>
            </a:extLst>
          </p:cNvPr>
          <p:cNvCxnSpPr>
            <a:cxnSpLocks/>
            <a:stCxn id="8" idx="7"/>
            <a:endCxn id="11" idx="3"/>
          </p:cNvCxnSpPr>
          <p:nvPr/>
        </p:nvCxnSpPr>
        <p:spPr>
          <a:xfrm flipV="1">
            <a:off x="5981103" y="1058134"/>
            <a:ext cx="142998" cy="2557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4FA5496-83BA-2C4C-CA78-33ED737E5190}"/>
              </a:ext>
            </a:extLst>
          </p:cNvPr>
          <p:cNvCxnSpPr>
            <a:cxnSpLocks/>
            <a:stCxn id="8" idx="4"/>
            <a:endCxn id="6" idx="7"/>
          </p:cNvCxnSpPr>
          <p:nvPr/>
        </p:nvCxnSpPr>
        <p:spPr>
          <a:xfrm flipH="1">
            <a:off x="5560466" y="1599407"/>
            <a:ext cx="260651" cy="440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9C15D63C-D1A1-5E4B-AFFE-71956BD73CF9}"/>
              </a:ext>
            </a:extLst>
          </p:cNvPr>
          <p:cNvCxnSpPr>
            <a:cxnSpLocks/>
            <a:stCxn id="9" idx="1"/>
            <a:endCxn id="11" idx="5"/>
          </p:cNvCxnSpPr>
          <p:nvPr/>
        </p:nvCxnSpPr>
        <p:spPr>
          <a:xfrm flipH="1" flipV="1">
            <a:off x="6434366" y="1058134"/>
            <a:ext cx="111645" cy="2434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1AE8F7E-AC2D-CDD6-EDC3-F4ACE34F0488}"/>
              </a:ext>
            </a:extLst>
          </p:cNvPr>
          <p:cNvCxnSpPr>
            <a:cxnSpLocks/>
            <a:endCxn id="12" idx="0"/>
          </p:cNvCxnSpPr>
          <p:nvPr/>
        </p:nvCxnSpPr>
        <p:spPr>
          <a:xfrm>
            <a:off x="6763180" y="1572287"/>
            <a:ext cx="230412" cy="4497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62FBEDAF-654C-B431-A48D-6AF4A9B76108}"/>
              </a:ext>
            </a:extLst>
          </p:cNvPr>
          <p:cNvCxnSpPr>
            <a:cxnSpLocks/>
            <a:endCxn id="12" idx="2"/>
          </p:cNvCxnSpPr>
          <p:nvPr/>
        </p:nvCxnSpPr>
        <p:spPr>
          <a:xfrm>
            <a:off x="5603818" y="2160688"/>
            <a:ext cx="1241760" cy="126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F3074401-451F-EAC3-6719-3BD6D24956D4}"/>
              </a:ext>
            </a:extLst>
          </p:cNvPr>
          <p:cNvSpPr txBox="1"/>
          <p:nvPr/>
        </p:nvSpPr>
        <p:spPr>
          <a:xfrm>
            <a:off x="518051" y="2965375"/>
            <a:ext cx="4641072" cy="1846659"/>
          </a:xfrm>
          <a:prstGeom prst="rect">
            <a:avLst/>
          </a:prstGeom>
          <a:noFill/>
        </p:spPr>
        <p:txBody>
          <a:bodyPr wrap="square">
            <a:spAutoFit/>
          </a:bodyPr>
          <a:lstStyle/>
          <a:p>
            <a:r>
              <a:rPr lang="en-US" sz="1200" b="1" u="sng" dirty="0"/>
              <a:t>MNAR (Missing not at Random): </a:t>
            </a:r>
          </a:p>
          <a:p>
            <a:endParaRPr lang="en-US" sz="1200" b="1" u="sng" dirty="0"/>
          </a:p>
          <a:p>
            <a:pPr marL="171450" indent="-171450">
              <a:buFont typeface="Arial" panose="020B0604020202020204" pitchFamily="34" charset="0"/>
              <a:buChar char="•"/>
            </a:pPr>
            <a:r>
              <a:rPr lang="en-US" sz="900" dirty="0">
                <a:solidFill>
                  <a:schemeClr val="bg1">
                    <a:lumMod val="50000"/>
                  </a:schemeClr>
                </a:solidFill>
                <a:latin typeface="+mn-lt"/>
              </a:rPr>
              <a:t>A</a:t>
            </a:r>
            <a:r>
              <a:rPr lang="en-US" sz="900" b="0" i="0" dirty="0">
                <a:solidFill>
                  <a:schemeClr val="bg1">
                    <a:lumMod val="50000"/>
                  </a:schemeClr>
                </a:solidFill>
                <a:effectLst/>
                <a:latin typeface="+mn-lt"/>
              </a:rPr>
              <a:t>ssess the efficacy of mental health interventions, specifically cognitive behavioral therapy, in improving mood and overall mental health outcomes.</a:t>
            </a:r>
          </a:p>
          <a:p>
            <a:pPr marL="171450" indent="-171450">
              <a:buFont typeface="Arial" panose="020B0604020202020204" pitchFamily="34" charset="0"/>
              <a:buChar char="•"/>
            </a:pPr>
            <a:endParaRPr lang="en-US" sz="900" u="sng" dirty="0">
              <a:solidFill>
                <a:schemeClr val="bg1">
                  <a:lumMod val="50000"/>
                </a:schemeClr>
              </a:solidFill>
              <a:latin typeface="+mn-lt"/>
            </a:endParaRPr>
          </a:p>
          <a:p>
            <a:pPr marL="171450" indent="-171450">
              <a:buFont typeface="Arial" panose="020B0604020202020204" pitchFamily="34" charset="0"/>
              <a:buChar char="•"/>
            </a:pPr>
            <a:r>
              <a:rPr lang="en-US" sz="900" dirty="0">
                <a:solidFill>
                  <a:schemeClr val="bg1">
                    <a:lumMod val="50000"/>
                  </a:schemeClr>
                </a:solidFill>
                <a:latin typeface="+mn-lt"/>
              </a:rPr>
              <a:t>L1 (Severity of Depressive Symptoms), L2 (Anxiety Level), L3 (Genetic Predisposition to Mental Health Disorders), L4 (Physical Activity Level), L5 (Social Support Level), A (Enrollment in a Mental Health Program), M (Improvement in Mood Scores), C1 (Mental Well-being Index), Y (Overall Mental Health Outcome)</a:t>
            </a:r>
          </a:p>
          <a:p>
            <a:pPr marL="171450" indent="-171450">
              <a:buFont typeface="Arial" panose="020B0604020202020204" pitchFamily="34" charset="0"/>
              <a:buChar char="•"/>
            </a:pPr>
            <a:endParaRPr lang="en-US" sz="900" dirty="0">
              <a:solidFill>
                <a:schemeClr val="bg1">
                  <a:lumMod val="50000"/>
                </a:schemeClr>
              </a:solidFill>
              <a:latin typeface="+mn-lt"/>
            </a:endParaRPr>
          </a:p>
          <a:p>
            <a:pPr marL="171450" indent="-171450">
              <a:buFont typeface="Arial" panose="020B0604020202020204" pitchFamily="34" charset="0"/>
              <a:buChar char="•"/>
            </a:pPr>
            <a:r>
              <a:rPr lang="en-US" sz="900" dirty="0">
                <a:solidFill>
                  <a:schemeClr val="bg1">
                    <a:lumMod val="50000"/>
                  </a:schemeClr>
                </a:solidFill>
                <a:latin typeface="+mn-lt"/>
              </a:rPr>
              <a:t>L1 is subject to missingness due to stigma, Higher the depression symptoms, more probability of missingness.</a:t>
            </a:r>
          </a:p>
        </p:txBody>
      </p:sp>
      <p:sp>
        <p:nvSpPr>
          <p:cNvPr id="36" name="Oval 35">
            <a:extLst>
              <a:ext uri="{FF2B5EF4-FFF2-40B4-BE49-F238E27FC236}">
                <a16:creationId xmlns:a16="http://schemas.microsoft.com/office/drawing/2014/main" id="{A32DED1C-B9FC-8CC6-4D42-2B9CA88B2699}"/>
              </a:ext>
            </a:extLst>
          </p:cNvPr>
          <p:cNvSpPr/>
          <p:nvPr/>
        </p:nvSpPr>
        <p:spPr>
          <a:xfrm>
            <a:off x="7895527" y="2009384"/>
            <a:ext cx="296028" cy="30260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t>Y</a:t>
            </a:r>
          </a:p>
        </p:txBody>
      </p:sp>
      <p:cxnSp>
        <p:nvCxnSpPr>
          <p:cNvPr id="37" name="Straight Arrow Connector 36">
            <a:extLst>
              <a:ext uri="{FF2B5EF4-FFF2-40B4-BE49-F238E27FC236}">
                <a16:creationId xmlns:a16="http://schemas.microsoft.com/office/drawing/2014/main" id="{49A988FD-C9E7-2E0C-F0D2-87261D35D5DB}"/>
              </a:ext>
            </a:extLst>
          </p:cNvPr>
          <p:cNvCxnSpPr>
            <a:cxnSpLocks/>
            <a:endCxn id="36" idx="2"/>
          </p:cNvCxnSpPr>
          <p:nvPr/>
        </p:nvCxnSpPr>
        <p:spPr>
          <a:xfrm>
            <a:off x="7141606" y="2160687"/>
            <a:ext cx="75392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8B9568CF-7936-5921-7516-330B58545FBE}"/>
              </a:ext>
            </a:extLst>
          </p:cNvPr>
          <p:cNvCxnSpPr>
            <a:cxnSpLocks/>
            <a:stCxn id="41" idx="0"/>
          </p:cNvCxnSpPr>
          <p:nvPr/>
        </p:nvCxnSpPr>
        <p:spPr>
          <a:xfrm flipH="1" flipV="1">
            <a:off x="7077557" y="2311991"/>
            <a:ext cx="226252" cy="5417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CED0AFF5-B21A-F393-B3CA-2BBC32383AC2}"/>
              </a:ext>
            </a:extLst>
          </p:cNvPr>
          <p:cNvSpPr/>
          <p:nvPr/>
        </p:nvSpPr>
        <p:spPr>
          <a:xfrm>
            <a:off x="7089052" y="2853778"/>
            <a:ext cx="429514" cy="3345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L1</a:t>
            </a:r>
          </a:p>
        </p:txBody>
      </p:sp>
      <p:sp>
        <p:nvSpPr>
          <p:cNvPr id="42" name="Oval 41">
            <a:extLst>
              <a:ext uri="{FF2B5EF4-FFF2-40B4-BE49-F238E27FC236}">
                <a16:creationId xmlns:a16="http://schemas.microsoft.com/office/drawing/2014/main" id="{7FE472EE-4D22-D936-9808-91CD7F50918E}"/>
              </a:ext>
            </a:extLst>
          </p:cNvPr>
          <p:cNvSpPr/>
          <p:nvPr/>
        </p:nvSpPr>
        <p:spPr>
          <a:xfrm>
            <a:off x="7828784" y="2852727"/>
            <a:ext cx="429514" cy="3345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L2</a:t>
            </a:r>
          </a:p>
        </p:txBody>
      </p:sp>
      <p:cxnSp>
        <p:nvCxnSpPr>
          <p:cNvPr id="43" name="Straight Arrow Connector 42">
            <a:extLst>
              <a:ext uri="{FF2B5EF4-FFF2-40B4-BE49-F238E27FC236}">
                <a16:creationId xmlns:a16="http://schemas.microsoft.com/office/drawing/2014/main" id="{528E2414-EC6F-E9EF-343A-BEB4D6CF6AB3}"/>
              </a:ext>
            </a:extLst>
          </p:cNvPr>
          <p:cNvCxnSpPr>
            <a:cxnSpLocks/>
            <a:stCxn id="42" idx="0"/>
          </p:cNvCxnSpPr>
          <p:nvPr/>
        </p:nvCxnSpPr>
        <p:spPr>
          <a:xfrm flipV="1">
            <a:off x="8043541" y="2320125"/>
            <a:ext cx="0" cy="532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8906C64-2334-B649-64DB-CD996821A321}"/>
              </a:ext>
            </a:extLst>
          </p:cNvPr>
          <p:cNvCxnSpPr>
            <a:cxnSpLocks/>
          </p:cNvCxnSpPr>
          <p:nvPr/>
        </p:nvCxnSpPr>
        <p:spPr>
          <a:xfrm>
            <a:off x="7528004" y="3019987"/>
            <a:ext cx="3007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3FB90DB5-B240-9F53-F2A6-D16BDD87C48C}"/>
              </a:ext>
            </a:extLst>
          </p:cNvPr>
          <p:cNvCxnSpPr>
            <a:cxnSpLocks/>
          </p:cNvCxnSpPr>
          <p:nvPr/>
        </p:nvCxnSpPr>
        <p:spPr>
          <a:xfrm flipH="1">
            <a:off x="5595377" y="1138027"/>
            <a:ext cx="2164226" cy="972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95297B66-D9B4-B3B7-8CE4-77B1224B6010}"/>
              </a:ext>
            </a:extLst>
          </p:cNvPr>
          <p:cNvCxnSpPr>
            <a:cxnSpLocks/>
            <a:endCxn id="36" idx="0"/>
          </p:cNvCxnSpPr>
          <p:nvPr/>
        </p:nvCxnSpPr>
        <p:spPr>
          <a:xfrm flipH="1">
            <a:off x="8043541" y="1159906"/>
            <a:ext cx="79774" cy="8494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1" name="Oval 640">
            <a:extLst>
              <a:ext uri="{FF2B5EF4-FFF2-40B4-BE49-F238E27FC236}">
                <a16:creationId xmlns:a16="http://schemas.microsoft.com/office/drawing/2014/main" id="{7EEBEE7F-4D64-C065-69BB-B7FF339BC44E}"/>
              </a:ext>
            </a:extLst>
          </p:cNvPr>
          <p:cNvSpPr/>
          <p:nvPr/>
        </p:nvSpPr>
        <p:spPr>
          <a:xfrm>
            <a:off x="7759603" y="885189"/>
            <a:ext cx="452509" cy="3345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L3</a:t>
            </a:r>
          </a:p>
        </p:txBody>
      </p:sp>
      <p:cxnSp>
        <p:nvCxnSpPr>
          <p:cNvPr id="643" name="Straight Arrow Connector 642">
            <a:extLst>
              <a:ext uri="{FF2B5EF4-FFF2-40B4-BE49-F238E27FC236}">
                <a16:creationId xmlns:a16="http://schemas.microsoft.com/office/drawing/2014/main" id="{008F8F53-D873-104A-A0A8-B8890B1E14B5}"/>
              </a:ext>
            </a:extLst>
          </p:cNvPr>
          <p:cNvCxnSpPr>
            <a:cxnSpLocks/>
            <a:stCxn id="6" idx="4"/>
            <a:endCxn id="36" idx="4"/>
          </p:cNvCxnSpPr>
          <p:nvPr/>
        </p:nvCxnSpPr>
        <p:spPr>
          <a:xfrm>
            <a:off x="5455804" y="2298540"/>
            <a:ext cx="2587737" cy="134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7" name="Straight Arrow Connector 646">
            <a:extLst>
              <a:ext uri="{FF2B5EF4-FFF2-40B4-BE49-F238E27FC236}">
                <a16:creationId xmlns:a16="http://schemas.microsoft.com/office/drawing/2014/main" id="{1EA94CF0-927F-EDDB-3F80-8A5A1F39A5AC}"/>
              </a:ext>
            </a:extLst>
          </p:cNvPr>
          <p:cNvCxnSpPr>
            <a:cxnSpLocks/>
            <a:stCxn id="6" idx="4"/>
            <a:endCxn id="41" idx="2"/>
          </p:cNvCxnSpPr>
          <p:nvPr/>
        </p:nvCxnSpPr>
        <p:spPr>
          <a:xfrm>
            <a:off x="5455804" y="2298540"/>
            <a:ext cx="1633248" cy="722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51" name="Picture 650">
            <a:extLst>
              <a:ext uri="{FF2B5EF4-FFF2-40B4-BE49-F238E27FC236}">
                <a16:creationId xmlns:a16="http://schemas.microsoft.com/office/drawing/2014/main" id="{2D69225C-23F2-A204-359B-99F17269B17A}"/>
              </a:ext>
            </a:extLst>
          </p:cNvPr>
          <p:cNvPicPr>
            <a:picLocks noChangeAspect="1"/>
          </p:cNvPicPr>
          <p:nvPr/>
        </p:nvPicPr>
        <p:blipFill>
          <a:blip r:embed="rId3"/>
          <a:stretch>
            <a:fillRect/>
          </a:stretch>
        </p:blipFill>
        <p:spPr>
          <a:xfrm>
            <a:off x="5459423" y="3292781"/>
            <a:ext cx="2663891" cy="1505801"/>
          </a:xfrm>
          <a:prstGeom prst="rect">
            <a:avLst/>
          </a:prstGeom>
        </p:spPr>
      </p:pic>
    </p:spTree>
    <p:extLst>
      <p:ext uri="{BB962C8B-B14F-4D97-AF65-F5344CB8AC3E}">
        <p14:creationId xmlns:p14="http://schemas.microsoft.com/office/powerpoint/2010/main" val="1948905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33"/>
          <p:cNvSpPr txBox="1">
            <a:spLocks noGrp="1"/>
          </p:cNvSpPr>
          <p:nvPr>
            <p:ph type="title"/>
          </p:nvPr>
        </p:nvSpPr>
        <p:spPr>
          <a:xfrm>
            <a:off x="720000" y="445025"/>
            <a:ext cx="6917542" cy="5548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Plots for Average Relative Biases (NDE) under Scenario 2</a:t>
            </a:r>
            <a:endParaRPr sz="2000" dirty="0"/>
          </a:p>
        </p:txBody>
      </p:sp>
      <p:pic>
        <p:nvPicPr>
          <p:cNvPr id="3" name="Picture 2">
            <a:extLst>
              <a:ext uri="{FF2B5EF4-FFF2-40B4-BE49-F238E27FC236}">
                <a16:creationId xmlns:a16="http://schemas.microsoft.com/office/drawing/2014/main" id="{1154F79F-7CBD-1C99-057B-B9F43C64CDC5}"/>
              </a:ext>
            </a:extLst>
          </p:cNvPr>
          <p:cNvPicPr>
            <a:picLocks noChangeAspect="1"/>
          </p:cNvPicPr>
          <p:nvPr/>
        </p:nvPicPr>
        <p:blipFill>
          <a:blip r:embed="rId3"/>
          <a:stretch>
            <a:fillRect/>
          </a:stretch>
        </p:blipFill>
        <p:spPr>
          <a:xfrm>
            <a:off x="720000" y="874927"/>
            <a:ext cx="3660510" cy="1828801"/>
          </a:xfrm>
          <a:prstGeom prst="rect">
            <a:avLst/>
          </a:prstGeom>
        </p:spPr>
      </p:pic>
      <p:pic>
        <p:nvPicPr>
          <p:cNvPr id="7" name="Picture 6">
            <a:extLst>
              <a:ext uri="{FF2B5EF4-FFF2-40B4-BE49-F238E27FC236}">
                <a16:creationId xmlns:a16="http://schemas.microsoft.com/office/drawing/2014/main" id="{F758B3C4-9A35-D179-505A-D5EB0786C1C6}"/>
              </a:ext>
            </a:extLst>
          </p:cNvPr>
          <p:cNvPicPr>
            <a:picLocks noChangeAspect="1"/>
          </p:cNvPicPr>
          <p:nvPr/>
        </p:nvPicPr>
        <p:blipFill>
          <a:blip r:embed="rId4"/>
          <a:stretch>
            <a:fillRect/>
          </a:stretch>
        </p:blipFill>
        <p:spPr>
          <a:xfrm>
            <a:off x="719999" y="2749778"/>
            <a:ext cx="3660511" cy="2091940"/>
          </a:xfrm>
          <a:prstGeom prst="rect">
            <a:avLst/>
          </a:prstGeom>
        </p:spPr>
      </p:pic>
      <p:pic>
        <p:nvPicPr>
          <p:cNvPr id="9" name="Picture 8">
            <a:extLst>
              <a:ext uri="{FF2B5EF4-FFF2-40B4-BE49-F238E27FC236}">
                <a16:creationId xmlns:a16="http://schemas.microsoft.com/office/drawing/2014/main" id="{867D2B21-152F-A54D-793F-90C0B249E076}"/>
              </a:ext>
            </a:extLst>
          </p:cNvPr>
          <p:cNvPicPr>
            <a:picLocks noChangeAspect="1"/>
          </p:cNvPicPr>
          <p:nvPr/>
        </p:nvPicPr>
        <p:blipFill>
          <a:blip r:embed="rId5"/>
          <a:stretch>
            <a:fillRect/>
          </a:stretch>
        </p:blipFill>
        <p:spPr>
          <a:xfrm>
            <a:off x="4763493" y="2703728"/>
            <a:ext cx="3660508" cy="1940635"/>
          </a:xfrm>
          <a:prstGeom prst="rect">
            <a:avLst/>
          </a:prstGeom>
        </p:spPr>
      </p:pic>
      <p:pic>
        <p:nvPicPr>
          <p:cNvPr id="11" name="Picture 10">
            <a:extLst>
              <a:ext uri="{FF2B5EF4-FFF2-40B4-BE49-F238E27FC236}">
                <a16:creationId xmlns:a16="http://schemas.microsoft.com/office/drawing/2014/main" id="{7B035F4C-883B-E2CE-E6DF-06445FAE6C8B}"/>
              </a:ext>
            </a:extLst>
          </p:cNvPr>
          <p:cNvPicPr>
            <a:picLocks noChangeAspect="1"/>
          </p:cNvPicPr>
          <p:nvPr/>
        </p:nvPicPr>
        <p:blipFill>
          <a:blip r:embed="rId6"/>
          <a:stretch>
            <a:fillRect/>
          </a:stretch>
        </p:blipFill>
        <p:spPr>
          <a:xfrm>
            <a:off x="4677972" y="874927"/>
            <a:ext cx="3660508" cy="1828801"/>
          </a:xfrm>
          <a:prstGeom prst="rect">
            <a:avLst/>
          </a:prstGeom>
        </p:spPr>
      </p:pic>
    </p:spTree>
    <p:extLst>
      <p:ext uri="{BB962C8B-B14F-4D97-AF65-F5344CB8AC3E}">
        <p14:creationId xmlns:p14="http://schemas.microsoft.com/office/powerpoint/2010/main" val="3053712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33"/>
          <p:cNvSpPr txBox="1">
            <a:spLocks noGrp="1"/>
          </p:cNvSpPr>
          <p:nvPr>
            <p:ph type="title"/>
          </p:nvPr>
        </p:nvSpPr>
        <p:spPr>
          <a:xfrm>
            <a:off x="720000" y="445025"/>
            <a:ext cx="6917542" cy="5548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Plots for Average Relative Biases (NIE) under Scenario 2</a:t>
            </a:r>
            <a:endParaRPr sz="2000" dirty="0"/>
          </a:p>
        </p:txBody>
      </p:sp>
      <p:pic>
        <p:nvPicPr>
          <p:cNvPr id="3" name="Picture 2">
            <a:extLst>
              <a:ext uri="{FF2B5EF4-FFF2-40B4-BE49-F238E27FC236}">
                <a16:creationId xmlns:a16="http://schemas.microsoft.com/office/drawing/2014/main" id="{33950B36-BF11-9A27-79D9-B5A476CC82D2}"/>
              </a:ext>
            </a:extLst>
          </p:cNvPr>
          <p:cNvPicPr>
            <a:picLocks noChangeAspect="1"/>
          </p:cNvPicPr>
          <p:nvPr/>
        </p:nvPicPr>
        <p:blipFill>
          <a:blip r:embed="rId3"/>
          <a:stretch>
            <a:fillRect/>
          </a:stretch>
        </p:blipFill>
        <p:spPr>
          <a:xfrm>
            <a:off x="825253" y="980183"/>
            <a:ext cx="3320487" cy="1710389"/>
          </a:xfrm>
          <a:prstGeom prst="rect">
            <a:avLst/>
          </a:prstGeom>
        </p:spPr>
      </p:pic>
      <p:pic>
        <p:nvPicPr>
          <p:cNvPr id="5" name="Picture 4">
            <a:extLst>
              <a:ext uri="{FF2B5EF4-FFF2-40B4-BE49-F238E27FC236}">
                <a16:creationId xmlns:a16="http://schemas.microsoft.com/office/drawing/2014/main" id="{79318F0F-1AA3-078F-3210-3CE9433AC557}"/>
              </a:ext>
            </a:extLst>
          </p:cNvPr>
          <p:cNvPicPr>
            <a:picLocks noChangeAspect="1"/>
          </p:cNvPicPr>
          <p:nvPr/>
        </p:nvPicPr>
        <p:blipFill>
          <a:blip r:embed="rId4"/>
          <a:stretch>
            <a:fillRect/>
          </a:stretch>
        </p:blipFill>
        <p:spPr>
          <a:xfrm>
            <a:off x="825253" y="2719123"/>
            <a:ext cx="3320486" cy="2091940"/>
          </a:xfrm>
          <a:prstGeom prst="rect">
            <a:avLst/>
          </a:prstGeom>
        </p:spPr>
      </p:pic>
      <p:pic>
        <p:nvPicPr>
          <p:cNvPr id="7" name="Picture 6">
            <a:extLst>
              <a:ext uri="{FF2B5EF4-FFF2-40B4-BE49-F238E27FC236}">
                <a16:creationId xmlns:a16="http://schemas.microsoft.com/office/drawing/2014/main" id="{F48C28D8-F9F2-87E9-62F8-BD2620FAE504}"/>
              </a:ext>
            </a:extLst>
          </p:cNvPr>
          <p:cNvPicPr>
            <a:picLocks noChangeAspect="1"/>
          </p:cNvPicPr>
          <p:nvPr/>
        </p:nvPicPr>
        <p:blipFill>
          <a:blip r:embed="rId5"/>
          <a:stretch>
            <a:fillRect/>
          </a:stretch>
        </p:blipFill>
        <p:spPr>
          <a:xfrm>
            <a:off x="4504572" y="980183"/>
            <a:ext cx="3382950" cy="1710389"/>
          </a:xfrm>
          <a:prstGeom prst="rect">
            <a:avLst/>
          </a:prstGeom>
        </p:spPr>
      </p:pic>
      <p:pic>
        <p:nvPicPr>
          <p:cNvPr id="9" name="Picture 8">
            <a:extLst>
              <a:ext uri="{FF2B5EF4-FFF2-40B4-BE49-F238E27FC236}">
                <a16:creationId xmlns:a16="http://schemas.microsoft.com/office/drawing/2014/main" id="{C0C5CD54-71D6-177F-69A6-6710E6468679}"/>
              </a:ext>
            </a:extLst>
          </p:cNvPr>
          <p:cNvPicPr>
            <a:picLocks noChangeAspect="1"/>
          </p:cNvPicPr>
          <p:nvPr/>
        </p:nvPicPr>
        <p:blipFill>
          <a:blip r:embed="rId6"/>
          <a:stretch>
            <a:fillRect/>
          </a:stretch>
        </p:blipFill>
        <p:spPr>
          <a:xfrm>
            <a:off x="4527935" y="2719123"/>
            <a:ext cx="3382950" cy="2091940"/>
          </a:xfrm>
          <a:prstGeom prst="rect">
            <a:avLst/>
          </a:prstGeom>
        </p:spPr>
      </p:pic>
    </p:spTree>
    <p:extLst>
      <p:ext uri="{BB962C8B-B14F-4D97-AF65-F5344CB8AC3E}">
        <p14:creationId xmlns:p14="http://schemas.microsoft.com/office/powerpoint/2010/main" val="2478437630"/>
      </p:ext>
    </p:extLst>
  </p:cSld>
  <p:clrMapOvr>
    <a:masterClrMapping/>
  </p:clrMapOvr>
</p:sld>
</file>

<file path=ppt/theme/theme1.xml><?xml version="1.0" encoding="utf-8"?>
<a:theme xmlns:a="http://schemas.openxmlformats.org/drawingml/2006/main" name="Parathyroid Hormone Breakthrough by Slidesgo">
  <a:themeElements>
    <a:clrScheme name="Simple Light">
      <a:dk1>
        <a:srgbClr val="FFFFFF"/>
      </a:dk1>
      <a:lt1>
        <a:srgbClr val="181A50"/>
      </a:lt1>
      <a:dk2>
        <a:srgbClr val="1423BB"/>
      </a:dk2>
      <a:lt2>
        <a:srgbClr val="3862FF"/>
      </a:lt2>
      <a:accent1>
        <a:srgbClr val="5599FF"/>
      </a:accent1>
      <a:accent2>
        <a:srgbClr val="61AAFF"/>
      </a:accent2>
      <a:accent3>
        <a:srgbClr val="72C5FF"/>
      </a:accent3>
      <a:accent4>
        <a:srgbClr val="8AD9FF"/>
      </a:accent4>
      <a:accent5>
        <a:srgbClr val="A5F0FF"/>
      </a:accent5>
      <a:accent6>
        <a:srgbClr val="FBFCFF"/>
      </a:accent6>
      <a:hlink>
        <a:srgbClr val="181A5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927</TotalTime>
  <Words>1394</Words>
  <Application>Microsoft Office PowerPoint</Application>
  <PresentationFormat>On-screen Show (16:9)</PresentationFormat>
  <Paragraphs>142</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Open Sans</vt:lpstr>
      <vt:lpstr>Cabin</vt:lpstr>
      <vt:lpstr>Sen</vt:lpstr>
      <vt:lpstr>Raleway</vt:lpstr>
      <vt:lpstr>Cambria</vt:lpstr>
      <vt:lpstr>Parathyroid Hormone Breakthrough by Slidesgo</vt:lpstr>
      <vt:lpstr>Parametric and Non Parametric methods for missing value imputation in observational studies    - Kirtikanth Kalapatapu   </vt:lpstr>
      <vt:lpstr>Parametric Imputation methods</vt:lpstr>
      <vt:lpstr>Non- Parametric Imputation methods</vt:lpstr>
      <vt:lpstr>Scenario 1 – Simple DAG, Binary Treatment, Continous Outcome </vt:lpstr>
      <vt:lpstr>Plots for Average Relative Biases under Scenario 1</vt:lpstr>
      <vt:lpstr>Plots for Coverage probabilities under Scenario 1</vt:lpstr>
      <vt:lpstr>Scenario 2 – Mediator variable, Binary Treatment, Continous Outcome </vt:lpstr>
      <vt:lpstr>Plots for Average Relative Biases (NDE) under Scenario 2</vt:lpstr>
      <vt:lpstr>Plots for Average Relative Biases (NIE) under Scenario 2</vt:lpstr>
      <vt:lpstr>Plots for Coverage probabilities(NDE) under Scenario 2</vt:lpstr>
      <vt:lpstr>Plots for Coverage probabilities (NIE) under Scenario 2</vt:lpstr>
      <vt:lpstr>Summary</vt:lpstr>
      <vt:lpstr>Conclusion and Way Forward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DATATHON 2023 HBV INFECTION RISK PREDICTION   - Kirtikanth - Deepika  - Jithendar - Madhukar Reddy</dc:title>
  <dc:creator>Kirtikanth</dc:creator>
  <cp:lastModifiedBy>kirti kanth</cp:lastModifiedBy>
  <cp:revision>4</cp:revision>
  <dcterms:modified xsi:type="dcterms:W3CDTF">2024-04-29T07:53:58Z</dcterms:modified>
</cp:coreProperties>
</file>